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62" r:id="rId2"/>
    <p:sldId id="305" r:id="rId3"/>
    <p:sldId id="276" r:id="rId4"/>
    <p:sldId id="342" r:id="rId5"/>
    <p:sldId id="270" r:id="rId6"/>
    <p:sldId id="343" r:id="rId7"/>
    <p:sldId id="275" r:id="rId8"/>
    <p:sldId id="260" r:id="rId9"/>
    <p:sldId id="271" r:id="rId10"/>
    <p:sldId id="262" r:id="rId11"/>
    <p:sldId id="313" r:id="rId12"/>
    <p:sldId id="314" r:id="rId13"/>
    <p:sldId id="263" r:id="rId14"/>
    <p:sldId id="344" r:id="rId15"/>
    <p:sldId id="326" r:id="rId16"/>
    <p:sldId id="329" r:id="rId17"/>
    <p:sldId id="331" r:id="rId18"/>
    <p:sldId id="332" r:id="rId19"/>
    <p:sldId id="333" r:id="rId20"/>
    <p:sldId id="334" r:id="rId21"/>
    <p:sldId id="330" r:id="rId22"/>
    <p:sldId id="335" r:id="rId23"/>
    <p:sldId id="336" r:id="rId24"/>
    <p:sldId id="337" r:id="rId25"/>
    <p:sldId id="338" r:id="rId26"/>
    <p:sldId id="339" r:id="rId27"/>
    <p:sldId id="345" r:id="rId28"/>
    <p:sldId id="264" r:id="rId29"/>
    <p:sldId id="288" r:id="rId30"/>
    <p:sldId id="320" r:id="rId31"/>
    <p:sldId id="312" r:id="rId32"/>
    <p:sldId id="359" r:id="rId33"/>
    <p:sldId id="364" r:id="rId34"/>
    <p:sldId id="365" r:id="rId35"/>
    <p:sldId id="279" r:id="rId36"/>
    <p:sldId id="286" r:id="rId37"/>
    <p:sldId id="325" r:id="rId38"/>
    <p:sldId id="280" r:id="rId39"/>
    <p:sldId id="310" r:id="rId40"/>
    <p:sldId id="351" r:id="rId41"/>
    <p:sldId id="346" r:id="rId42"/>
    <p:sldId id="353" r:id="rId43"/>
    <p:sldId id="354" r:id="rId44"/>
    <p:sldId id="355" r:id="rId45"/>
    <p:sldId id="356" r:id="rId46"/>
    <p:sldId id="357" r:id="rId47"/>
    <p:sldId id="358" r:id="rId48"/>
    <p:sldId id="282" r:id="rId49"/>
    <p:sldId id="302" r:id="rId50"/>
    <p:sldId id="284" r:id="rId51"/>
    <p:sldId id="363" r:id="rId52"/>
    <p:sldId id="373" r:id="rId53"/>
    <p:sldId id="347" r:id="rId54"/>
    <p:sldId id="304" r:id="rId55"/>
    <p:sldId id="322" r:id="rId56"/>
    <p:sldId id="340" r:id="rId57"/>
    <p:sldId id="319" r:id="rId58"/>
    <p:sldId id="349" r:id="rId59"/>
    <p:sldId id="303" r:id="rId60"/>
    <p:sldId id="306" r:id="rId61"/>
    <p:sldId id="366" r:id="rId62"/>
    <p:sldId id="367" r:id="rId63"/>
    <p:sldId id="368" r:id="rId64"/>
    <p:sldId id="369" r:id="rId65"/>
    <p:sldId id="370" r:id="rId66"/>
    <p:sldId id="37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eya Weerawatpruchya" initials="WW" lastIdx="1" clrIdx="0">
    <p:extLst>
      <p:ext uri="{19B8F6BF-5375-455C-9EA6-DF929625EA0E}">
        <p15:presenceInfo xmlns:p15="http://schemas.microsoft.com/office/powerpoint/2012/main" userId="66b6f740cb2216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AAD8"/>
    <a:srgbClr val="B9A5F1"/>
    <a:srgbClr val="D2C4C4"/>
    <a:srgbClr val="69CCD4"/>
    <a:srgbClr val="ED979C"/>
    <a:srgbClr val="90D565"/>
    <a:srgbClr val="EE9F6A"/>
    <a:srgbClr val="E39FB9"/>
    <a:srgbClr val="5989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3" autoAdjust="0"/>
    <p:restoredTop sz="84964" autoAdjust="0"/>
  </p:normalViewPr>
  <p:slideViewPr>
    <p:cSldViewPr snapToGrid="0">
      <p:cViewPr varScale="1">
        <p:scale>
          <a:sx n="78" d="100"/>
          <a:sy n="78" d="100"/>
        </p:scale>
        <p:origin x="8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CDBB9-A50A-43ED-A0E9-F29C09BB2ECA}" type="datetimeFigureOut">
              <a:rPr lang="en-US" smtClean="0"/>
              <a:t>7/23/2019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E48D0-0A1A-4BE9-9110-ACF6A99715C8}" type="slidenum">
              <a:rPr lang="en-US" smtClean="0"/>
              <a:t>‹#›</a:t>
            </a:fld>
            <a:endParaRPr lang="en-US" dirty="0"/>
          </a:p>
        </p:txBody>
      </p:sp>
    </p:spTree>
    <p:extLst>
      <p:ext uri="{BB962C8B-B14F-4D97-AF65-F5344CB8AC3E}">
        <p14:creationId xmlns:p14="http://schemas.microsoft.com/office/powerpoint/2010/main" val="297997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2</a:t>
            </a:fld>
            <a:endParaRPr lang="en-US" dirty="0"/>
          </a:p>
        </p:txBody>
      </p:sp>
    </p:spTree>
    <p:extLst>
      <p:ext uri="{BB962C8B-B14F-4D97-AF65-F5344CB8AC3E}">
        <p14:creationId xmlns:p14="http://schemas.microsoft.com/office/powerpoint/2010/main" val="161789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our team classify &amp; assign ticket</a:t>
            </a:r>
          </a:p>
          <a:p>
            <a:r>
              <a:rPr lang="en-US" dirty="0"/>
              <a:t>We have 4 dispatcher &amp; hundred of tickets</a:t>
            </a:r>
          </a:p>
        </p:txBody>
      </p:sp>
      <p:sp>
        <p:nvSpPr>
          <p:cNvPr id="4" name="Slide Number Placeholder 3"/>
          <p:cNvSpPr>
            <a:spLocks noGrp="1"/>
          </p:cNvSpPr>
          <p:nvPr>
            <p:ph type="sldNum" sz="quarter" idx="10"/>
          </p:nvPr>
        </p:nvSpPr>
        <p:spPr/>
        <p:txBody>
          <a:bodyPr/>
          <a:lstStyle/>
          <a:p>
            <a:fld id="{6CFE48D0-0A1A-4BE9-9110-ACF6A99715C8}" type="slidenum">
              <a:rPr lang="en-US" smtClean="0"/>
              <a:t>13</a:t>
            </a:fld>
            <a:endParaRPr lang="en-US"/>
          </a:p>
        </p:txBody>
      </p:sp>
    </p:spTree>
    <p:extLst>
      <p:ext uri="{BB962C8B-B14F-4D97-AF65-F5344CB8AC3E}">
        <p14:creationId xmlns:p14="http://schemas.microsoft.com/office/powerpoint/2010/main" val="374707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Ticket dispatcher’s life…</a:t>
            </a:r>
          </a:p>
          <a:p>
            <a:r>
              <a:rPr lang="en-US" dirty="0"/>
              <a:t>In one day ticket dispatcher have to open IT console &amp; start with the first unassign ticket. He have to classify &amp; assign ticket to his team. So he have to read each ticket carefully.</a:t>
            </a:r>
          </a:p>
        </p:txBody>
      </p:sp>
      <p:sp>
        <p:nvSpPr>
          <p:cNvPr id="4" name="Slide Number Placeholder 3"/>
          <p:cNvSpPr>
            <a:spLocks noGrp="1"/>
          </p:cNvSpPr>
          <p:nvPr>
            <p:ph type="sldNum" sz="quarter" idx="5"/>
          </p:nvPr>
        </p:nvSpPr>
        <p:spPr/>
        <p:txBody>
          <a:bodyPr/>
          <a:lstStyle/>
          <a:p>
            <a:fld id="{6CFE48D0-0A1A-4BE9-9110-ACF6A99715C8}" type="slidenum">
              <a:rPr lang="en-US" smtClean="0"/>
              <a:t>16</a:t>
            </a:fld>
            <a:endParaRPr lang="en-US" dirty="0"/>
          </a:p>
        </p:txBody>
      </p:sp>
    </p:spTree>
    <p:extLst>
      <p:ext uri="{BB962C8B-B14F-4D97-AF65-F5344CB8AC3E}">
        <p14:creationId xmlns:p14="http://schemas.microsoft.com/office/powerpoint/2010/main" val="77437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start by reading summary &amp; notes line by line to find any keyword, any company code or impacted country &amp; look at customer too.</a:t>
            </a:r>
          </a:p>
          <a:p>
            <a:r>
              <a:rPr lang="en-US" dirty="0"/>
              <a:t>If the ticket belong to his team he will assign to his team member if not he just skip this ticket and back to fist page.</a:t>
            </a:r>
          </a:p>
        </p:txBody>
      </p:sp>
      <p:sp>
        <p:nvSpPr>
          <p:cNvPr id="4" name="Slide Number Placeholder 3"/>
          <p:cNvSpPr>
            <a:spLocks noGrp="1"/>
          </p:cNvSpPr>
          <p:nvPr>
            <p:ph type="sldNum" sz="quarter" idx="5"/>
          </p:nvPr>
        </p:nvSpPr>
        <p:spPr/>
        <p:txBody>
          <a:bodyPr/>
          <a:lstStyle/>
          <a:p>
            <a:fld id="{6CFE48D0-0A1A-4BE9-9110-ACF6A99715C8}" type="slidenum">
              <a:rPr lang="en-US" smtClean="0"/>
              <a:t>17</a:t>
            </a:fld>
            <a:endParaRPr lang="en-US" dirty="0"/>
          </a:p>
        </p:txBody>
      </p:sp>
    </p:spTree>
    <p:extLst>
      <p:ext uri="{BB962C8B-B14F-4D97-AF65-F5344CB8AC3E}">
        <p14:creationId xmlns:p14="http://schemas.microsoft.com/office/powerpoint/2010/main" val="264742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continue doing the same thing ticket by ticket manually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the first pain point.</a:t>
            </a:r>
          </a:p>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18</a:t>
            </a:fld>
            <a:endParaRPr lang="en-US" dirty="0"/>
          </a:p>
        </p:txBody>
      </p:sp>
    </p:spTree>
    <p:extLst>
      <p:ext uri="{BB962C8B-B14F-4D97-AF65-F5344CB8AC3E}">
        <p14:creationId xmlns:p14="http://schemas.microsoft.com/office/powerpoint/2010/main" val="325191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continue reading ticket…</a:t>
            </a:r>
          </a:p>
          <a:p>
            <a:r>
              <a:rPr lang="en-US" dirty="0"/>
              <a:t>Until the last ticket that he have already done yesterday that he have to remember by himself.</a:t>
            </a:r>
          </a:p>
        </p:txBody>
      </p:sp>
      <p:sp>
        <p:nvSpPr>
          <p:cNvPr id="4" name="Slide Number Placeholder 3"/>
          <p:cNvSpPr>
            <a:spLocks noGrp="1"/>
          </p:cNvSpPr>
          <p:nvPr>
            <p:ph type="sldNum" sz="quarter" idx="5"/>
          </p:nvPr>
        </p:nvSpPr>
        <p:spPr/>
        <p:txBody>
          <a:bodyPr/>
          <a:lstStyle/>
          <a:p>
            <a:fld id="{6CFE48D0-0A1A-4BE9-9110-ACF6A99715C8}" type="slidenum">
              <a:rPr lang="en-US" smtClean="0"/>
              <a:t>19</a:t>
            </a:fld>
            <a:endParaRPr lang="en-US" dirty="0"/>
          </a:p>
        </p:txBody>
      </p:sp>
    </p:spTree>
    <p:extLst>
      <p:ext uri="{BB962C8B-B14F-4D97-AF65-F5344CB8AC3E}">
        <p14:creationId xmlns:p14="http://schemas.microsoft.com/office/powerpoint/2010/main" val="2883919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 ticket reassign from other support group and it come in the middle … &amp; ticket dispatcher maybe unnoticed that ticket</a:t>
            </a:r>
          </a:p>
          <a:p>
            <a:r>
              <a:rPr lang="en-US" dirty="0"/>
              <a:t>That the second pain point.</a:t>
            </a:r>
          </a:p>
        </p:txBody>
      </p:sp>
      <p:sp>
        <p:nvSpPr>
          <p:cNvPr id="4" name="Slide Number Placeholder 3"/>
          <p:cNvSpPr>
            <a:spLocks noGrp="1"/>
          </p:cNvSpPr>
          <p:nvPr>
            <p:ph type="sldNum" sz="quarter" idx="5"/>
          </p:nvPr>
        </p:nvSpPr>
        <p:spPr/>
        <p:txBody>
          <a:bodyPr/>
          <a:lstStyle/>
          <a:p>
            <a:fld id="{6CFE48D0-0A1A-4BE9-9110-ACF6A99715C8}" type="slidenum">
              <a:rPr lang="en-US" smtClean="0"/>
              <a:t>20</a:t>
            </a:fld>
            <a:endParaRPr lang="en-US" dirty="0"/>
          </a:p>
        </p:txBody>
      </p:sp>
    </p:spTree>
    <p:extLst>
      <p:ext uri="{BB962C8B-B14F-4D97-AF65-F5344CB8AC3E}">
        <p14:creationId xmlns:p14="http://schemas.microsoft.com/office/powerpoint/2010/main" val="153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ticket dispatcher have to monitor ticket all the time … have any new ticket come in </a:t>
            </a:r>
          </a:p>
          <a:p>
            <a:r>
              <a:rPr lang="en-US" dirty="0"/>
              <a:t>&amp; manually refresh IT Console</a:t>
            </a:r>
          </a:p>
          <a:p>
            <a:r>
              <a:rPr lang="en-US" dirty="0"/>
              <a:t>That is the third pain point.</a:t>
            </a:r>
          </a:p>
        </p:txBody>
      </p:sp>
      <p:sp>
        <p:nvSpPr>
          <p:cNvPr id="4" name="Slide Number Placeholder 3"/>
          <p:cNvSpPr>
            <a:spLocks noGrp="1"/>
          </p:cNvSpPr>
          <p:nvPr>
            <p:ph type="sldNum" sz="quarter" idx="5"/>
          </p:nvPr>
        </p:nvSpPr>
        <p:spPr/>
        <p:txBody>
          <a:bodyPr/>
          <a:lstStyle/>
          <a:p>
            <a:fld id="{6CFE48D0-0A1A-4BE9-9110-ACF6A99715C8}" type="slidenum">
              <a:rPr lang="en-US" smtClean="0"/>
              <a:t>21</a:t>
            </a:fld>
            <a:endParaRPr lang="en-US" dirty="0"/>
          </a:p>
        </p:txBody>
      </p:sp>
    </p:spTree>
    <p:extLst>
      <p:ext uri="{BB962C8B-B14F-4D97-AF65-F5344CB8AC3E}">
        <p14:creationId xmlns:p14="http://schemas.microsoft.com/office/powerpoint/2010/main" val="3643633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 when ticket dispatcher have a problem … for example about reassign </a:t>
            </a:r>
            <a:r>
              <a:rPr lang="en-US" dirty="0" smtClean="0"/>
              <a:t>to other team</a:t>
            </a:r>
            <a:endParaRPr lang="en-US" dirty="0"/>
          </a:p>
          <a:p>
            <a:r>
              <a:rPr lang="en-US" dirty="0"/>
              <a:t>He have no idea who he will contact with.</a:t>
            </a:r>
          </a:p>
        </p:txBody>
      </p:sp>
      <p:sp>
        <p:nvSpPr>
          <p:cNvPr id="4" name="Slide Number Placeholder 3"/>
          <p:cNvSpPr>
            <a:spLocks noGrp="1"/>
          </p:cNvSpPr>
          <p:nvPr>
            <p:ph type="sldNum" sz="quarter" idx="5"/>
          </p:nvPr>
        </p:nvSpPr>
        <p:spPr/>
        <p:txBody>
          <a:bodyPr/>
          <a:lstStyle/>
          <a:p>
            <a:fld id="{6CFE48D0-0A1A-4BE9-9110-ACF6A99715C8}" type="slidenum">
              <a:rPr lang="en-US" smtClean="0"/>
              <a:t>22</a:t>
            </a:fld>
            <a:endParaRPr lang="en-US" dirty="0"/>
          </a:p>
        </p:txBody>
      </p:sp>
    </p:spTree>
    <p:extLst>
      <p:ext uri="{BB962C8B-B14F-4D97-AF65-F5344CB8AC3E}">
        <p14:creationId xmlns:p14="http://schemas.microsoft.com/office/powerpoint/2010/main" val="405839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24</a:t>
            </a:fld>
            <a:endParaRPr lang="en-US" dirty="0"/>
          </a:p>
        </p:txBody>
      </p:sp>
    </p:spTree>
    <p:extLst>
      <p:ext uri="{BB962C8B-B14F-4D97-AF65-F5344CB8AC3E}">
        <p14:creationId xmlns:p14="http://schemas.microsoft.com/office/powerpoint/2010/main" val="3607118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28</a:t>
            </a:fld>
            <a:endParaRPr lang="en-US"/>
          </a:p>
        </p:txBody>
      </p:sp>
    </p:spTree>
    <p:extLst>
      <p:ext uri="{BB962C8B-B14F-4D97-AF65-F5344CB8AC3E}">
        <p14:creationId xmlns:p14="http://schemas.microsoft.com/office/powerpoint/2010/main" val="60633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agenda</a:t>
            </a:r>
            <a:r>
              <a:rPr lang="en-US" baseline="0" dirty="0" smtClean="0"/>
              <a:t> of our presentation. we have 6 topic . Internship expectation ,team background , pain point and solution ,work process, demo and last one intern life</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a:t>
            </a:fld>
            <a:endParaRPr lang="en-US" dirty="0"/>
          </a:p>
        </p:txBody>
      </p:sp>
    </p:spTree>
    <p:extLst>
      <p:ext uri="{BB962C8B-B14F-4D97-AF65-F5344CB8AC3E}">
        <p14:creationId xmlns:p14="http://schemas.microsoft.com/office/powerpoint/2010/main" val="2743858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two week we learning – tool &amp;</a:t>
            </a:r>
            <a:r>
              <a:rPr lang="en-US" baseline="0" dirty="0" smtClean="0"/>
              <a:t> compare the best</a:t>
            </a:r>
          </a:p>
          <a:p>
            <a:r>
              <a:rPr lang="en-US" baseline="0" dirty="0" smtClean="0"/>
              <a:t>Request program</a:t>
            </a:r>
          </a:p>
          <a:p>
            <a:r>
              <a:rPr lang="en-US" baseline="0" dirty="0" smtClean="0"/>
              <a:t>Discuss </a:t>
            </a:r>
            <a:r>
              <a:rPr lang="en-US" baseline="0" smtClean="0"/>
              <a:t>with </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33</a:t>
            </a:fld>
            <a:endParaRPr lang="en-US" dirty="0"/>
          </a:p>
        </p:txBody>
      </p:sp>
    </p:spTree>
    <p:extLst>
      <p:ext uri="{BB962C8B-B14F-4D97-AF65-F5344CB8AC3E}">
        <p14:creationId xmlns:p14="http://schemas.microsoft.com/office/powerpoint/2010/main" val="4208489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a system overview diagram so we split them to 2 processes.it will work in parallel mode .Ok, first we look at the red one. when we open the webpage, it's will request a ticket from backend server and the server will query ticket from database and respond tickets back to the webpage and show them to user so next the blue one is backend process first the backend request all upstream tickets from its console and it's console respond tickets to backend server to classify the team ticket and add team attribute into tickets then store them to the database </a:t>
            </a: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36</a:t>
            </a:fld>
            <a:endParaRPr lang="en-US" dirty="0"/>
          </a:p>
        </p:txBody>
      </p:sp>
    </p:spTree>
    <p:extLst>
      <p:ext uri="{BB962C8B-B14F-4D97-AF65-F5344CB8AC3E}">
        <p14:creationId xmlns:p14="http://schemas.microsoft.com/office/powerpoint/2010/main" val="3204949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39</a:t>
            </a:fld>
            <a:endParaRPr lang="en-US" dirty="0"/>
          </a:p>
        </p:txBody>
      </p:sp>
    </p:spTree>
    <p:extLst>
      <p:ext uri="{BB962C8B-B14F-4D97-AF65-F5344CB8AC3E}">
        <p14:creationId xmlns:p14="http://schemas.microsoft.com/office/powerpoint/2010/main" val="421214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40</a:t>
            </a:fld>
            <a:endParaRPr lang="en-US" dirty="0"/>
          </a:p>
        </p:txBody>
      </p:sp>
    </p:spTree>
    <p:extLst>
      <p:ext uri="{BB962C8B-B14F-4D97-AF65-F5344CB8AC3E}">
        <p14:creationId xmlns:p14="http://schemas.microsoft.com/office/powerpoint/2010/main" val="2927151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and deploy</a:t>
            </a:r>
          </a:p>
        </p:txBody>
      </p:sp>
      <p:sp>
        <p:nvSpPr>
          <p:cNvPr id="4" name="Slide Number Placeholder 3"/>
          <p:cNvSpPr>
            <a:spLocks noGrp="1"/>
          </p:cNvSpPr>
          <p:nvPr>
            <p:ph type="sldNum" sz="quarter" idx="5"/>
          </p:nvPr>
        </p:nvSpPr>
        <p:spPr/>
        <p:txBody>
          <a:bodyPr/>
          <a:lstStyle/>
          <a:p>
            <a:fld id="{6CFE48D0-0A1A-4BE9-9110-ACF6A99715C8}" type="slidenum">
              <a:rPr lang="en-US" smtClean="0"/>
              <a:t>48</a:t>
            </a:fld>
            <a:endParaRPr lang="en-US" dirty="0"/>
          </a:p>
        </p:txBody>
      </p:sp>
    </p:spTree>
    <p:extLst>
      <p:ext uri="{BB962C8B-B14F-4D97-AF65-F5344CB8AC3E}">
        <p14:creationId xmlns:p14="http://schemas.microsoft.com/office/powerpoint/2010/main" val="2951328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time reduce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AB10D"/>
                </a:solidFill>
                <a:effectLst>
                  <a:outerShdw blurRad="38100" dist="38100" dir="2700000" algn="tl">
                    <a:srgbClr val="000000">
                      <a:alpha val="43137"/>
                    </a:srgbClr>
                  </a:outerShdw>
                </a:effectLst>
                <a:latin typeface="Bahnschrift" panose="020B0502040204020203" pitchFamily="34" charset="0"/>
              </a:rPr>
              <a:t>Improve efficiency</a:t>
            </a:r>
          </a:p>
          <a:p>
            <a:endParaRPr lang="en-US" dirty="0" smtClean="0"/>
          </a:p>
          <a:p>
            <a:r>
              <a:rPr lang="en-US" dirty="0" smtClean="0"/>
              <a:t>X min per ticket</a:t>
            </a:r>
          </a:p>
          <a:p>
            <a:r>
              <a:rPr lang="en-US" dirty="0" smtClean="0"/>
              <a:t>If</a:t>
            </a:r>
            <a:r>
              <a:rPr lang="en-US" baseline="0" dirty="0" smtClean="0"/>
              <a:t> we have 10 ticket per day == 50 mins but in real life ticket doesn’t continuously come ticket dispatcher have to monitor… worry </a:t>
            </a:r>
            <a:endParaRPr lang="en-US" dirty="0" smtClean="0"/>
          </a:p>
        </p:txBody>
      </p:sp>
      <p:sp>
        <p:nvSpPr>
          <p:cNvPr id="4" name="Slide Number Placeholder 3"/>
          <p:cNvSpPr>
            <a:spLocks noGrp="1"/>
          </p:cNvSpPr>
          <p:nvPr>
            <p:ph type="sldNum" sz="quarter" idx="10"/>
          </p:nvPr>
        </p:nvSpPr>
        <p:spPr/>
        <p:txBody>
          <a:bodyPr/>
          <a:lstStyle/>
          <a:p>
            <a:fld id="{6CFE48D0-0A1A-4BE9-9110-ACF6A99715C8}" type="slidenum">
              <a:rPr lang="en-US" smtClean="0"/>
              <a:t>50</a:t>
            </a:fld>
            <a:endParaRPr lang="en-US" dirty="0"/>
          </a:p>
        </p:txBody>
      </p:sp>
    </p:spTree>
    <p:extLst>
      <p:ext uri="{BB962C8B-B14F-4D97-AF65-F5344CB8AC3E}">
        <p14:creationId xmlns:p14="http://schemas.microsoft.com/office/powerpoint/2010/main" val="965682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52</a:t>
            </a:fld>
            <a:endParaRPr lang="en-US"/>
          </a:p>
        </p:txBody>
      </p:sp>
    </p:spTree>
    <p:extLst>
      <p:ext uri="{BB962C8B-B14F-4D97-AF65-F5344CB8AC3E}">
        <p14:creationId xmlns:p14="http://schemas.microsoft.com/office/powerpoint/2010/main" val="77171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exxonmobil</a:t>
            </a:r>
            <a:r>
              <a:rPr lang="en-US" baseline="0" dirty="0" smtClean="0"/>
              <a:t> we didn’t do only work, we also do activities with our friends. We have lunch together</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54</a:t>
            </a:fld>
            <a:endParaRPr lang="en-US" dirty="0"/>
          </a:p>
        </p:txBody>
      </p:sp>
    </p:spTree>
    <p:extLst>
      <p:ext uri="{BB962C8B-B14F-4D97-AF65-F5344CB8AC3E}">
        <p14:creationId xmlns:p14="http://schemas.microsoft.com/office/powerpoint/2010/main" val="2352116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together</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55</a:t>
            </a:fld>
            <a:endParaRPr lang="en-US" dirty="0"/>
          </a:p>
        </p:txBody>
      </p:sp>
    </p:spTree>
    <p:extLst>
      <p:ext uri="{BB962C8B-B14F-4D97-AF65-F5344CB8AC3E}">
        <p14:creationId xmlns:p14="http://schemas.microsoft.com/office/powerpoint/2010/main" val="1097768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play jigsaw together, its</a:t>
            </a:r>
            <a:r>
              <a:rPr lang="en-US" baseline="0" dirty="0" smtClean="0"/>
              <a:t> very funny</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56</a:t>
            </a:fld>
            <a:endParaRPr lang="en-US" dirty="0"/>
          </a:p>
        </p:txBody>
      </p:sp>
    </p:spTree>
    <p:extLst>
      <p:ext uri="{BB962C8B-B14F-4D97-AF65-F5344CB8AC3E}">
        <p14:creationId xmlns:p14="http://schemas.microsoft.com/office/powerpoint/2010/main" val="360880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,First let start with our expectation. Technical skill, working experience, new friend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finding myself</a:t>
            </a:r>
          </a:p>
          <a:p>
            <a:r>
              <a:rPr lang="en-US" sz="1200" kern="1200" dirty="0" smtClean="0">
                <a:solidFill>
                  <a:schemeClr val="tx1"/>
                </a:solidFill>
                <a:effectLst/>
                <a:latin typeface="+mn-lt"/>
                <a:ea typeface="+mn-ea"/>
                <a:cs typeface="+mn-cs"/>
              </a:rPr>
              <a:t>about technical skill </a:t>
            </a:r>
          </a:p>
          <a:p>
            <a:r>
              <a:rPr lang="en-US" sz="1200" kern="1200" dirty="0" smtClean="0">
                <a:solidFill>
                  <a:schemeClr val="tx1"/>
                </a:solidFill>
                <a:effectLst/>
                <a:latin typeface="+mn-lt"/>
                <a:ea typeface="+mn-ea"/>
                <a:cs typeface="+mn-cs"/>
              </a:rPr>
              <a:t>Joe: for me . I never use agile and scrum to develop software before so I want to know</a:t>
            </a:r>
          </a:p>
          <a:p>
            <a:r>
              <a:rPr lang="en-US" sz="1200" kern="1200" dirty="0" smtClean="0">
                <a:solidFill>
                  <a:schemeClr val="tx1"/>
                </a:solidFill>
                <a:effectLst/>
                <a:latin typeface="+mn-lt"/>
                <a:ea typeface="+mn-ea"/>
                <a:cs typeface="+mn-cs"/>
              </a:rPr>
              <a:t>        why we use agile and how to implement them to a real working </a:t>
            </a:r>
            <a:r>
              <a:rPr lang="en-US" sz="1200" kern="1200" dirty="0" err="1" smtClean="0">
                <a:solidFill>
                  <a:schemeClr val="tx1"/>
                </a:solidFill>
                <a:effectLst/>
                <a:latin typeface="+mn-lt"/>
                <a:ea typeface="+mn-ea"/>
                <a:cs typeface="+mn-cs"/>
              </a:rPr>
              <a:t>enviroment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Earth: I expect to learn about software development, cloud technology, container technology, DevOps process and agile in practical</a:t>
            </a:r>
          </a:p>
          <a:p>
            <a:r>
              <a:rPr lang="en-US" sz="1200" kern="1200" dirty="0" smtClean="0">
                <a:solidFill>
                  <a:schemeClr val="tx1"/>
                </a:solidFill>
                <a:effectLst/>
                <a:latin typeface="+mn-lt"/>
                <a:ea typeface="+mn-ea"/>
                <a:cs typeface="+mn-cs"/>
              </a:rPr>
              <a:t>Boo: and for me I expect to learn project management and learn business process.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about working experience</a:t>
            </a:r>
          </a:p>
          <a:p>
            <a:r>
              <a:rPr lang="en-US" sz="1200" kern="1200" dirty="0" smtClean="0">
                <a:solidFill>
                  <a:schemeClr val="tx1"/>
                </a:solidFill>
                <a:effectLst/>
                <a:latin typeface="+mn-lt"/>
                <a:ea typeface="+mn-ea"/>
                <a:cs typeface="+mn-cs"/>
              </a:rPr>
              <a:t>we think hard skill can  be learn by </a:t>
            </a:r>
            <a:r>
              <a:rPr lang="en-US" sz="1200" kern="1200" dirty="0" err="1" smtClean="0">
                <a:solidFill>
                  <a:schemeClr val="tx1"/>
                </a:solidFill>
                <a:effectLst/>
                <a:latin typeface="+mn-lt"/>
                <a:ea typeface="+mn-ea"/>
                <a:cs typeface="+mn-cs"/>
              </a:rPr>
              <a:t>ourselve</a:t>
            </a:r>
            <a:r>
              <a:rPr lang="en-US" sz="1200" kern="1200" dirty="0" smtClean="0">
                <a:solidFill>
                  <a:schemeClr val="tx1"/>
                </a:solidFill>
                <a:effectLst/>
                <a:latin typeface="+mn-lt"/>
                <a:ea typeface="+mn-ea"/>
                <a:cs typeface="+mn-cs"/>
              </a:rPr>
              <a:t> but a soft skill we can learn from real working environment , obstacle that we have encountered and how we work with others.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New friend</a:t>
            </a:r>
          </a:p>
          <a:p>
            <a:r>
              <a:rPr lang="en-US" sz="1200" kern="1200" dirty="0" smtClean="0">
                <a:solidFill>
                  <a:schemeClr val="tx1"/>
                </a:solidFill>
                <a:effectLst/>
                <a:latin typeface="+mn-lt"/>
                <a:ea typeface="+mn-ea"/>
                <a:cs typeface="+mn-cs"/>
              </a:rPr>
              <a:t>In ExxonMobil</a:t>
            </a:r>
            <a:r>
              <a:rPr lang="en-US" sz="1200" kern="1200" baseline="0" dirty="0" smtClean="0">
                <a:solidFill>
                  <a:schemeClr val="tx1"/>
                </a:solidFill>
                <a:effectLst/>
                <a:latin typeface="+mn-lt"/>
                <a:ea typeface="+mn-ea"/>
                <a:cs typeface="+mn-cs"/>
              </a:rPr>
              <a:t> we not work alone so we expect</a:t>
            </a:r>
            <a:r>
              <a:rPr lang="en-US" sz="1200" kern="1200" dirty="0" smtClean="0">
                <a:solidFill>
                  <a:schemeClr val="tx1"/>
                </a:solidFill>
                <a:effectLst/>
                <a:latin typeface="+mn-lt"/>
                <a:ea typeface="+mn-ea"/>
                <a:cs typeface="+mn-cs"/>
              </a:rPr>
              <a:t> to work with others and make a new friend from internship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Last one finding myself</a:t>
            </a:r>
          </a:p>
          <a:p>
            <a:r>
              <a:rPr lang="en-US" sz="1200" kern="1200" dirty="0" smtClean="0">
                <a:solidFill>
                  <a:schemeClr val="tx1"/>
                </a:solidFill>
                <a:effectLst/>
                <a:latin typeface="+mn-lt"/>
                <a:ea typeface="+mn-ea"/>
                <a:cs typeface="+mn-cs"/>
              </a:rPr>
              <a:t>In university we only learn about coding and programming. But we never work with real business process before. We want to know that we love only coding or also love to work with business process too.</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a:t>
            </a:fld>
            <a:endParaRPr lang="en-US" dirty="0"/>
          </a:p>
        </p:txBody>
      </p:sp>
    </p:spTree>
    <p:extLst>
      <p:ext uri="{BB962C8B-B14F-4D97-AF65-F5344CB8AC3E}">
        <p14:creationId xmlns:p14="http://schemas.microsoft.com/office/powerpoint/2010/main" val="2077883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have we learned from internship ? </a:t>
            </a:r>
          </a:p>
          <a:p>
            <a:r>
              <a:rPr lang="en-US" baseline="0" dirty="0" smtClean="0"/>
              <a:t>Joe: I learned about how to create website and how to use agile to develop software</a:t>
            </a:r>
          </a:p>
          <a:p>
            <a:r>
              <a:rPr lang="en-US" baseline="0" dirty="0" smtClean="0"/>
              <a:t>Earth: </a:t>
            </a:r>
          </a:p>
          <a:p>
            <a:r>
              <a:rPr lang="en-US" baseline="0" dirty="0" smtClean="0"/>
              <a:t>Boo:</a:t>
            </a:r>
          </a:p>
          <a:p>
            <a:endParaRPr lang="en-US" baseline="0" dirty="0" smtClean="0"/>
          </a:p>
          <a:p>
            <a:r>
              <a:rPr lang="en-US" baseline="0" dirty="0" smtClean="0"/>
              <a:t>Working experience:</a:t>
            </a:r>
          </a:p>
          <a:p>
            <a:r>
              <a:rPr lang="en-US" baseline="0" dirty="0" smtClean="0"/>
              <a:t>we encountered with real work environment, pressure, time limitation and finally we can handle it.</a:t>
            </a:r>
          </a:p>
          <a:p>
            <a:r>
              <a:rPr lang="en-US" baseline="0" dirty="0" smtClean="0"/>
              <a:t>New friends:</a:t>
            </a:r>
          </a:p>
          <a:p>
            <a:r>
              <a:rPr lang="en-US" baseline="0" dirty="0" smtClean="0"/>
              <a:t>We met a lot of new friends from this internship. We know how to work with others </a:t>
            </a:r>
          </a:p>
          <a:p>
            <a:r>
              <a:rPr lang="en-US" baseline="0" dirty="0" smtClean="0"/>
              <a:t>Finding myself:</a:t>
            </a:r>
          </a:p>
          <a:p>
            <a:r>
              <a:rPr lang="en-US" dirty="0" smtClean="0"/>
              <a:t>from</a:t>
            </a:r>
            <a:r>
              <a:rPr lang="en-US" baseline="0" dirty="0" smtClean="0"/>
              <a:t> this internship, we didn’t know what we like. We want more time to find ourselves</a:t>
            </a:r>
          </a:p>
          <a:p>
            <a:endParaRPr lang="en-US" baseline="0" dirty="0" smtClean="0"/>
          </a:p>
          <a:p>
            <a:r>
              <a:rPr lang="en-US" baseline="0" dirty="0" smtClean="0"/>
              <a:t>And more….</a:t>
            </a:r>
          </a:p>
          <a:p>
            <a:r>
              <a:rPr lang="en-US" baseline="0" dirty="0" smtClean="0"/>
              <a:t>We also learned about how to make a good presentation, improve English language skill such as, we use English in all agile ceremonies, writing email.</a:t>
            </a:r>
          </a:p>
        </p:txBody>
      </p:sp>
      <p:sp>
        <p:nvSpPr>
          <p:cNvPr id="4" name="Slide Number Placeholder 3"/>
          <p:cNvSpPr>
            <a:spLocks noGrp="1"/>
          </p:cNvSpPr>
          <p:nvPr>
            <p:ph type="sldNum" sz="quarter" idx="10"/>
          </p:nvPr>
        </p:nvSpPr>
        <p:spPr/>
        <p:txBody>
          <a:bodyPr/>
          <a:lstStyle/>
          <a:p>
            <a:fld id="{6CFE48D0-0A1A-4BE9-9110-ACF6A99715C8}" type="slidenum">
              <a:rPr lang="en-US" smtClean="0"/>
              <a:t>58</a:t>
            </a:fld>
            <a:endParaRPr lang="en-US" dirty="0"/>
          </a:p>
        </p:txBody>
      </p:sp>
    </p:spTree>
    <p:extLst>
      <p:ext uri="{BB962C8B-B14F-4D97-AF65-F5344CB8AC3E}">
        <p14:creationId xmlns:p14="http://schemas.microsoft.com/office/powerpoint/2010/main" val="8819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0C2E51-7BC8-4142-855D-C0095284D907}" type="slidenum">
              <a:rPr lang="en-US" smtClean="0"/>
              <a:t>61</a:t>
            </a:fld>
            <a:endParaRPr lang="en-US"/>
          </a:p>
        </p:txBody>
      </p:sp>
    </p:spTree>
    <p:extLst>
      <p:ext uri="{BB962C8B-B14F-4D97-AF65-F5344CB8AC3E}">
        <p14:creationId xmlns:p14="http://schemas.microsoft.com/office/powerpoint/2010/main" val="3456601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can’t classify and dispatcher</a:t>
            </a:r>
            <a:r>
              <a:rPr lang="en-US" baseline="0" dirty="0" smtClean="0"/>
              <a:t> from all team have to classify by theirselve </a:t>
            </a:r>
          </a:p>
          <a:p>
            <a:r>
              <a:rPr lang="en-US" baseline="0" dirty="0" smtClean="0"/>
              <a:t>Global: who see this ticket first should do that ticket</a:t>
            </a:r>
            <a:endParaRPr lang="en-US" dirty="0"/>
          </a:p>
        </p:txBody>
      </p:sp>
      <p:sp>
        <p:nvSpPr>
          <p:cNvPr id="4" name="Slide Number Placeholder 3"/>
          <p:cNvSpPr>
            <a:spLocks noGrp="1"/>
          </p:cNvSpPr>
          <p:nvPr>
            <p:ph type="sldNum" sz="quarter" idx="10"/>
          </p:nvPr>
        </p:nvSpPr>
        <p:spPr/>
        <p:txBody>
          <a:bodyPr/>
          <a:lstStyle/>
          <a:p>
            <a:fld id="{420C2E51-7BC8-4142-855D-C0095284D907}" type="slidenum">
              <a:rPr lang="en-US" smtClean="0"/>
              <a:t>62</a:t>
            </a:fld>
            <a:endParaRPr lang="en-US"/>
          </a:p>
        </p:txBody>
      </p:sp>
    </p:spTree>
    <p:extLst>
      <p:ext uri="{BB962C8B-B14F-4D97-AF65-F5344CB8AC3E}">
        <p14:creationId xmlns:p14="http://schemas.microsoft.com/office/powerpoint/2010/main" val="402910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ExxonMobil's Upstream is a global leader in the exploration, development, and production of oil and natural gas resources.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7</a:t>
            </a:fld>
            <a:endParaRPr lang="en-US" dirty="0"/>
          </a:p>
        </p:txBody>
      </p:sp>
    </p:spTree>
    <p:extLst>
      <p:ext uri="{BB962C8B-B14F-4D97-AF65-F5344CB8AC3E}">
        <p14:creationId xmlns:p14="http://schemas.microsoft.com/office/powerpoint/2010/main" val="2447666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our team, EMIT FI Upstream SAP, we have 4 team </a:t>
            </a:r>
            <a:r>
              <a:rPr lang="en-US" sz="1200" kern="1200" dirty="0" err="1" smtClean="0">
                <a:solidFill>
                  <a:schemeClr val="tx1"/>
                </a:solidFill>
                <a:effectLst/>
                <a:latin typeface="+mn-lt"/>
                <a:ea typeface="+mn-ea"/>
                <a:cs typeface="+mn-cs"/>
              </a:rPr>
              <a:t>Thotsakan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Scrumblers</a:t>
            </a:r>
            <a:r>
              <a:rPr lang="en-US" sz="1200" kern="1200" dirty="0" smtClean="0">
                <a:solidFill>
                  <a:schemeClr val="tx1"/>
                </a:solidFill>
                <a:effectLst/>
                <a:latin typeface="+mn-lt"/>
                <a:ea typeface="+mn-ea"/>
                <a:cs typeface="+mn-cs"/>
              </a:rPr>
              <a:t>, Supernova, Polaris to helping each other.  Which each team is responsible for support in different regions. And we are in </a:t>
            </a:r>
            <a:r>
              <a:rPr lang="en-US" sz="1200" kern="1200" dirty="0" err="1" smtClean="0">
                <a:solidFill>
                  <a:schemeClr val="tx1"/>
                </a:solidFill>
                <a:effectLst/>
                <a:latin typeface="+mn-lt"/>
                <a:ea typeface="+mn-ea"/>
                <a:cs typeface="+mn-cs"/>
              </a:rPr>
              <a:t>Thotsakan</a:t>
            </a:r>
            <a:r>
              <a:rPr lang="en-US" sz="1200" kern="1200" dirty="0" smtClean="0">
                <a:solidFill>
                  <a:schemeClr val="tx1"/>
                </a:solidFill>
                <a:effectLst/>
                <a:latin typeface="+mn-lt"/>
                <a:ea typeface="+mn-ea"/>
                <a:cs typeface="+mn-cs"/>
              </a:rPr>
              <a:t> team (Thailand) which support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Asia Pacific</a:t>
            </a:r>
          </a:p>
        </p:txBody>
      </p:sp>
      <p:sp>
        <p:nvSpPr>
          <p:cNvPr id="4" name="Slide Number Placeholder 3"/>
          <p:cNvSpPr>
            <a:spLocks noGrp="1"/>
          </p:cNvSpPr>
          <p:nvPr>
            <p:ph type="sldNum" sz="quarter" idx="5"/>
          </p:nvPr>
        </p:nvSpPr>
        <p:spPr/>
        <p:txBody>
          <a:bodyPr/>
          <a:lstStyle/>
          <a:p>
            <a:fld id="{6CFE48D0-0A1A-4BE9-9110-ACF6A99715C8}" type="slidenum">
              <a:rPr lang="en-US" smtClean="0"/>
              <a:t>8</a:t>
            </a:fld>
            <a:endParaRPr lang="en-US" dirty="0"/>
          </a:p>
        </p:txBody>
      </p:sp>
    </p:spTree>
    <p:extLst>
      <p:ext uri="{BB962C8B-B14F-4D97-AF65-F5344CB8AC3E}">
        <p14:creationId xmlns:p14="http://schemas.microsoft.com/office/powerpoint/2010/main" val="403328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user have any problem . They will send that problem to our team and we call that a ticket and we have ticket dispatcher who monitor and assign that ticket to team member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every business run by financial right ? So if we have a ticket it’s mean we have a problem that it will make business stuck and delay</a:t>
            </a:r>
            <a:endParaRPr lang="en-US" dirty="0"/>
          </a:p>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9</a:t>
            </a:fld>
            <a:endParaRPr lang="en-US" dirty="0"/>
          </a:p>
        </p:txBody>
      </p:sp>
    </p:spTree>
    <p:extLst>
      <p:ext uri="{BB962C8B-B14F-4D97-AF65-F5344CB8AC3E}">
        <p14:creationId xmlns:p14="http://schemas.microsoft.com/office/powerpoint/2010/main" val="56043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effectLst>
                  <a:outerShdw blurRad="38100" dist="38100" dir="2700000" algn="tl">
                    <a:srgbClr val="000000">
                      <a:alpha val="43137"/>
                    </a:srgbClr>
                  </a:outerShdw>
                </a:effectLst>
                <a:latin typeface="Bahnschrift" panose="020B0502040204020203" pitchFamily="34" charset="0"/>
              </a:rPr>
              <a:t>Why tickets are important?</a:t>
            </a:r>
            <a:endParaRPr lang="en-US" sz="1200" dirty="0">
              <a:effectLst>
                <a:outerShdw blurRad="38100" dist="38100" dir="2700000" algn="tl">
                  <a:srgbClr val="000000">
                    <a:alpha val="43137"/>
                  </a:srgbClr>
                </a:outerShdw>
              </a:effectLst>
              <a:latin typeface="Bahnschrift" panose="020B0502040204020203" pitchFamily="34" charset="0"/>
            </a:endParaRPr>
          </a:p>
        </p:txBody>
      </p:sp>
      <p:sp>
        <p:nvSpPr>
          <p:cNvPr id="4" name="Slide Number Placeholder 3"/>
          <p:cNvSpPr>
            <a:spLocks noGrp="1"/>
          </p:cNvSpPr>
          <p:nvPr>
            <p:ph type="sldNum" sz="quarter" idx="10"/>
          </p:nvPr>
        </p:nvSpPr>
        <p:spPr/>
        <p:txBody>
          <a:bodyPr/>
          <a:lstStyle/>
          <a:p>
            <a:fld id="{6CFE48D0-0A1A-4BE9-9110-ACF6A99715C8}" type="slidenum">
              <a:rPr lang="en-US" smtClean="0"/>
              <a:t>10</a:t>
            </a:fld>
            <a:endParaRPr lang="en-US" dirty="0"/>
          </a:p>
        </p:txBody>
      </p:sp>
    </p:spTree>
    <p:extLst>
      <p:ext uri="{BB962C8B-B14F-4D97-AF65-F5344CB8AC3E}">
        <p14:creationId xmlns:p14="http://schemas.microsoft.com/office/powerpoint/2010/main" val="393225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real ticket</a:t>
            </a:r>
          </a:p>
          <a:p>
            <a:r>
              <a:rPr lang="en-US" dirty="0"/>
              <a:t>In the ticket will have summary of tickets (title), detail that customer write to explain more about their problem, customer who open the ticket</a:t>
            </a:r>
          </a:p>
        </p:txBody>
      </p:sp>
      <p:sp>
        <p:nvSpPr>
          <p:cNvPr id="4" name="Slide Number Placeholder 3"/>
          <p:cNvSpPr>
            <a:spLocks noGrp="1"/>
          </p:cNvSpPr>
          <p:nvPr>
            <p:ph type="sldNum" sz="quarter" idx="10"/>
          </p:nvPr>
        </p:nvSpPr>
        <p:spPr/>
        <p:txBody>
          <a:bodyPr/>
          <a:lstStyle/>
          <a:p>
            <a:fld id="{6CFE48D0-0A1A-4BE9-9110-ACF6A99715C8}" type="slidenum">
              <a:rPr lang="en-US" smtClean="0"/>
              <a:t>11</a:t>
            </a:fld>
            <a:endParaRPr lang="en-US" dirty="0"/>
          </a:p>
        </p:txBody>
      </p:sp>
    </p:spTree>
    <p:extLst>
      <p:ext uri="{BB962C8B-B14F-4D97-AF65-F5344CB8AC3E}">
        <p14:creationId xmlns:p14="http://schemas.microsoft.com/office/powerpoint/2010/main" val="227952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tickets and we have IT console the website for display all tickets from users</a:t>
            </a:r>
          </a:p>
          <a:p>
            <a:r>
              <a:rPr lang="en-US" dirty="0"/>
              <a:t>And this is the real IT console as you can see display all tickets here… and have a filter</a:t>
            </a:r>
          </a:p>
          <a:p>
            <a:r>
              <a:rPr lang="en-US" dirty="0"/>
              <a:t>But IT console not suitable for our team structure that have 4 sub team ….. All tickets from 4 team in the same page</a:t>
            </a:r>
          </a:p>
        </p:txBody>
      </p:sp>
      <p:sp>
        <p:nvSpPr>
          <p:cNvPr id="4" name="Slide Number Placeholder 3"/>
          <p:cNvSpPr>
            <a:spLocks noGrp="1"/>
          </p:cNvSpPr>
          <p:nvPr>
            <p:ph type="sldNum" sz="quarter" idx="5"/>
          </p:nvPr>
        </p:nvSpPr>
        <p:spPr/>
        <p:txBody>
          <a:bodyPr/>
          <a:lstStyle/>
          <a:p>
            <a:fld id="{6CFE48D0-0A1A-4BE9-9110-ACF6A99715C8}" type="slidenum">
              <a:rPr lang="en-US" smtClean="0"/>
              <a:t>12</a:t>
            </a:fld>
            <a:endParaRPr lang="en-US" dirty="0"/>
          </a:p>
        </p:txBody>
      </p:sp>
    </p:spTree>
    <p:extLst>
      <p:ext uri="{BB962C8B-B14F-4D97-AF65-F5344CB8AC3E}">
        <p14:creationId xmlns:p14="http://schemas.microsoft.com/office/powerpoint/2010/main" val="105191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4722D0-A940-4C1D-BBC4-6BE4C86563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24969600-6C01-460D-9839-94716FF4E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AA4DFE4-C50C-4086-AF69-F43C6E7E85B7}"/>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5" name="Footer Placeholder 4">
            <a:extLst>
              <a:ext uri="{FF2B5EF4-FFF2-40B4-BE49-F238E27FC236}">
                <a16:creationId xmlns="" xmlns:a16="http://schemas.microsoft.com/office/drawing/2014/main" id="{D2B97522-4700-4A45-9B4A-FF2A7E264F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0B4C32E-BA6D-4335-A3F3-019F062C4956}"/>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86786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FD5C81-4770-44ED-923B-2866FF2DAC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D2BBB73-5061-42BD-B52B-29F7BB30E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DDB3A84-066C-4D8C-B766-3A8927B54437}"/>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5" name="Footer Placeholder 4">
            <a:extLst>
              <a:ext uri="{FF2B5EF4-FFF2-40B4-BE49-F238E27FC236}">
                <a16:creationId xmlns="" xmlns:a16="http://schemas.microsoft.com/office/drawing/2014/main" id="{367C686C-8CB9-4677-8CA0-379FFD78E0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1E9F9B25-1337-41F1-95F7-144B791A73C5}"/>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86355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EACA8B0-8CAD-45B0-BF07-2828F9E58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ADBB9BF-09FB-4392-8694-BF6827871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EA39A2-3914-4EEA-B59C-0D9EEB04195B}"/>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5" name="Footer Placeholder 4">
            <a:extLst>
              <a:ext uri="{FF2B5EF4-FFF2-40B4-BE49-F238E27FC236}">
                <a16:creationId xmlns="" xmlns:a16="http://schemas.microsoft.com/office/drawing/2014/main" id="{3AAFAE17-4BAC-431C-AE92-6AC633BF81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4BD99E82-CE51-43F7-9BA0-F1BB8334943A}"/>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14932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7E4C3B-061B-4D99-8F25-CC18883E7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1324848-E09A-479C-B408-4BC57F59F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94F5E70-D523-4D4D-8558-71CE56CFC2CE}"/>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5" name="Footer Placeholder 4">
            <a:extLst>
              <a:ext uri="{FF2B5EF4-FFF2-40B4-BE49-F238E27FC236}">
                <a16:creationId xmlns="" xmlns:a16="http://schemas.microsoft.com/office/drawing/2014/main" id="{FD6F0BFC-8145-4A60-9C96-9A8439B91C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1B3A23E5-4489-4F3F-B365-7C4CD597445D}"/>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216225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80B9F5-37DD-4E84-9819-98D58945A3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B6207E66-8BDF-4456-8D4A-1F9F67D7A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9759545-C36B-460E-8DC7-D9A7DB23534F}"/>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5" name="Footer Placeholder 4">
            <a:extLst>
              <a:ext uri="{FF2B5EF4-FFF2-40B4-BE49-F238E27FC236}">
                <a16:creationId xmlns="" xmlns:a16="http://schemas.microsoft.com/office/drawing/2014/main" id="{7C3AD0C2-66A1-4AC5-A328-42EE8875B0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AF0E11C8-E9D1-4A09-8D83-32F2F1EFFB75}"/>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71766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3CCBDF-DDB6-4D4F-8108-0C613D2CD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E25C261-D9D7-4B18-AB85-FF3520479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A37A45C-1340-4498-A480-3CDFECAB1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E33A3005-B249-4CA0-8AA6-DD3F7D589295}"/>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6" name="Footer Placeholder 5">
            <a:extLst>
              <a:ext uri="{FF2B5EF4-FFF2-40B4-BE49-F238E27FC236}">
                <a16:creationId xmlns="" xmlns:a16="http://schemas.microsoft.com/office/drawing/2014/main" id="{80585F88-3702-4440-AB09-A822E23354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5AA5C69C-F745-4805-AD96-72720E205786}"/>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28366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503F0-3E82-4F06-98BA-7DAA21586D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A7F9E7A-8416-4D50-A99E-761A13A96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C13C896-4D9A-47EA-86E5-5CB498176C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1BA0C9-A737-451B-8BFD-57C0A6C55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ABCC244-DD8C-4D65-AD5B-1DA045A85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2D78C70-3E2D-4999-9D43-28A7FB62CF71}"/>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8" name="Footer Placeholder 7">
            <a:extLst>
              <a:ext uri="{FF2B5EF4-FFF2-40B4-BE49-F238E27FC236}">
                <a16:creationId xmlns="" xmlns:a16="http://schemas.microsoft.com/office/drawing/2014/main" id="{2C0213EE-9592-4D3A-94E5-BFD547857C7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11172B83-A975-44EF-9908-6F2C86E5F5EE}"/>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87968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DA696D-9A46-4143-9042-BF2F35987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B9C3E5F6-E775-4B77-972A-A845920D722F}"/>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4" name="Footer Placeholder 3">
            <a:extLst>
              <a:ext uri="{FF2B5EF4-FFF2-40B4-BE49-F238E27FC236}">
                <a16:creationId xmlns="" xmlns:a16="http://schemas.microsoft.com/office/drawing/2014/main" id="{A35A6D10-36F4-4A1D-B979-86211026A13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F0D32E68-44CB-4874-B160-8D57AC3F7555}"/>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377535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D11C552-738E-49BD-806B-C427CF5626E6}"/>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3" name="Footer Placeholder 2">
            <a:extLst>
              <a:ext uri="{FF2B5EF4-FFF2-40B4-BE49-F238E27FC236}">
                <a16:creationId xmlns="" xmlns:a16="http://schemas.microsoft.com/office/drawing/2014/main" id="{A669411D-0C4D-4F71-A0EF-372F90297A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ACD840EB-EAF9-459C-A0EF-D6ABFADF7ED2}"/>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541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12F2F-E503-45B8-B5FD-053439041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3517E643-4187-401A-BFE9-9E529C87E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F51513F-3B8D-4427-B2A1-1C6CF9054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D201662-0FFA-43A6-8C02-6D03C574FC5D}"/>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6" name="Footer Placeholder 5">
            <a:extLst>
              <a:ext uri="{FF2B5EF4-FFF2-40B4-BE49-F238E27FC236}">
                <a16:creationId xmlns="" xmlns:a16="http://schemas.microsoft.com/office/drawing/2014/main" id="{B403641A-4B07-4B76-BB75-C6D4A3E741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F53E332F-186C-4F74-AE7E-54678939E377}"/>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51366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C43BDC-C638-4A13-A5B3-CA7957A56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157F640-1866-43B0-9CF7-F550E8FB0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2291E700-0ECC-4338-9F19-68BCE2B22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FDCC7A0-C210-4A3D-A1F8-5EB99105064F}"/>
              </a:ext>
            </a:extLst>
          </p:cNvPr>
          <p:cNvSpPr>
            <a:spLocks noGrp="1"/>
          </p:cNvSpPr>
          <p:nvPr>
            <p:ph type="dt" sz="half" idx="10"/>
          </p:nvPr>
        </p:nvSpPr>
        <p:spPr/>
        <p:txBody>
          <a:bodyPr/>
          <a:lstStyle/>
          <a:p>
            <a:fld id="{4DF70076-0919-4989-A62A-724CDB3021D2}" type="datetimeFigureOut">
              <a:rPr lang="en-US" smtClean="0"/>
              <a:t>7/23/2019</a:t>
            </a:fld>
            <a:endParaRPr lang="en-US" dirty="0"/>
          </a:p>
        </p:txBody>
      </p:sp>
      <p:sp>
        <p:nvSpPr>
          <p:cNvPr id="6" name="Footer Placeholder 5">
            <a:extLst>
              <a:ext uri="{FF2B5EF4-FFF2-40B4-BE49-F238E27FC236}">
                <a16:creationId xmlns="" xmlns:a16="http://schemas.microsoft.com/office/drawing/2014/main" id="{F3A2F299-C071-44E9-88A4-D8C13EA68A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11C8535-A0D5-4057-B91E-75D5C5DC63E4}"/>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36062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43AD3CB-0447-4234-9A0F-CCD2946E1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59CCC57-8CD1-4988-A1C8-F50785CD5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6BCE9D9-250A-4C44-B955-7F77CE8C1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70076-0919-4989-A62A-724CDB3021D2}" type="datetimeFigureOut">
              <a:rPr lang="en-US" smtClean="0"/>
              <a:t>7/23/2019</a:t>
            </a:fld>
            <a:endParaRPr lang="en-US" dirty="0"/>
          </a:p>
        </p:txBody>
      </p:sp>
      <p:sp>
        <p:nvSpPr>
          <p:cNvPr id="5" name="Footer Placeholder 4">
            <a:extLst>
              <a:ext uri="{FF2B5EF4-FFF2-40B4-BE49-F238E27FC236}">
                <a16:creationId xmlns="" xmlns:a16="http://schemas.microsoft.com/office/drawing/2014/main" id="{20E3B9ED-D66F-43F1-A461-C40194C49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B3BC4BB7-584E-41C7-B5C5-606B038BD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6E685-D3CF-42A9-B25E-F84042BE28E1}" type="slidenum">
              <a:rPr lang="en-US" smtClean="0"/>
              <a:t>‹#›</a:t>
            </a:fld>
            <a:endParaRPr lang="en-US" dirty="0"/>
          </a:p>
        </p:txBody>
      </p:sp>
    </p:spTree>
    <p:extLst>
      <p:ext uri="{BB962C8B-B14F-4D97-AF65-F5344CB8AC3E}">
        <p14:creationId xmlns:p14="http://schemas.microsoft.com/office/powerpoint/2010/main" val="3232377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7.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g"/><Relationship Id="rId7"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g"/></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jpeg"/><Relationship Id="rId4" Type="http://schemas.openxmlformats.org/officeDocument/2006/relationships/image" Target="../media/image86.jpeg"/></Relationships>
</file>

<file path=ppt/slides/_rels/slide5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7137400"/>
          </a:xfrm>
          <a:prstGeom prst="rect">
            <a:avLst/>
          </a:prstGeom>
          <a:solidFill>
            <a:srgbClr val="4C8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253040"/>
            <a:ext cx="12192000" cy="1950660"/>
          </a:xfrm>
          <a:prstGeom prst="rect">
            <a:avLst/>
          </a:prstGeom>
          <a:solidFill>
            <a:srgbClr val="81C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42265"/>
          <a:stretch/>
        </p:blipFill>
        <p:spPr bwMode="auto">
          <a:xfrm>
            <a:off x="2603499" y="4535568"/>
            <a:ext cx="6985000" cy="26018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clrChange>
              <a:clrFrom>
                <a:srgbClr val="000000"/>
              </a:clrFrom>
              <a:clrTo>
                <a:srgbClr val="000000">
                  <a:alpha val="0"/>
                </a:srgbClr>
              </a:clrTo>
            </a:clrChange>
          </a:blip>
          <a:srcRect t="34074" r="28333" b="48704"/>
          <a:stretch/>
        </p:blipFill>
        <p:spPr>
          <a:xfrm>
            <a:off x="3009898" y="384899"/>
            <a:ext cx="6172201" cy="1483242"/>
          </a:xfrm>
          <a:prstGeom prst="rect">
            <a:avLst/>
          </a:prstGeom>
        </p:spPr>
      </p:pic>
      <p:sp>
        <p:nvSpPr>
          <p:cNvPr id="11" name="Rectangle 10"/>
          <p:cNvSpPr/>
          <p:nvPr/>
        </p:nvSpPr>
        <p:spPr>
          <a:xfrm>
            <a:off x="1560124" y="2253040"/>
            <a:ext cx="9732151" cy="1754326"/>
          </a:xfrm>
          <a:prstGeom prst="rect">
            <a:avLst/>
          </a:prstGeom>
        </p:spPr>
        <p:txBody>
          <a:bodyPr wrap="none">
            <a:spAutoFit/>
          </a:bodyPr>
          <a:lstStyle/>
          <a:p>
            <a:pPr algn="ctr"/>
            <a:r>
              <a:rPr lang="en-US" sz="4800" dirty="0" smtClean="0">
                <a:solidFill>
                  <a:schemeClr val="bg1"/>
                </a:solidFill>
                <a:effectLst>
                  <a:outerShdw blurRad="38100" dist="38100" dir="2700000" algn="tl">
                    <a:srgbClr val="000000">
                      <a:alpha val="43137"/>
                    </a:srgbClr>
                  </a:outerShdw>
                </a:effectLst>
                <a:latin typeface="Bahnschrift" panose="020B0502040204020203" pitchFamily="34" charset="0"/>
              </a:rPr>
              <a:t>Ticket Dispatcher Assistant System</a:t>
            </a:r>
          </a:p>
          <a:p>
            <a:pPr algn="ctr"/>
            <a:r>
              <a:rPr lang="en-US" sz="6000" dirty="0" smtClean="0">
                <a:solidFill>
                  <a:schemeClr val="bg1"/>
                </a:solidFill>
                <a:effectLst>
                  <a:outerShdw blurRad="38100" dist="38100" dir="2700000" algn="tl">
                    <a:srgbClr val="000000">
                      <a:alpha val="43137"/>
                    </a:srgbClr>
                  </a:outerShdw>
                </a:effectLst>
                <a:latin typeface="Bahnschrift" panose="020B0502040204020203" pitchFamily="34" charset="0"/>
              </a:rPr>
              <a:t>TDAS</a:t>
            </a:r>
            <a:endParaRPr lang="en-US" sz="6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136446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B10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F5D0F734-8D13-4321-BB96-1191387F8EE5}"/>
              </a:ext>
            </a:extLst>
          </p:cNvPr>
          <p:cNvSpPr/>
          <p:nvPr/>
        </p:nvSpPr>
        <p:spPr>
          <a:xfrm>
            <a:off x="2174484" y="2781127"/>
            <a:ext cx="8270213" cy="923330"/>
          </a:xfrm>
          <a:prstGeom prst="rect">
            <a:avLst/>
          </a:prstGeom>
        </p:spPr>
        <p:txBody>
          <a:bodyPr wrap="non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Why tickets are important?</a:t>
            </a:r>
            <a:endParaRPr lang="en-US" sz="5400" dirty="0">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007148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1734CF53-0BE0-43A7-A70E-B2187AD32960}"/>
              </a:ext>
            </a:extLst>
          </p:cNvPr>
          <p:cNvSpPr/>
          <p:nvPr/>
        </p:nvSpPr>
        <p:spPr>
          <a:xfrm>
            <a:off x="397949" y="73842"/>
            <a:ext cx="2201244"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Ticket</a:t>
            </a:r>
          </a:p>
        </p:txBody>
      </p:sp>
      <p:grpSp>
        <p:nvGrpSpPr>
          <p:cNvPr id="28" name="Group 27"/>
          <p:cNvGrpSpPr/>
          <p:nvPr/>
        </p:nvGrpSpPr>
        <p:grpSpPr>
          <a:xfrm>
            <a:off x="4837376" y="2155676"/>
            <a:ext cx="3079119" cy="1889804"/>
            <a:chOff x="6295384" y="1710613"/>
            <a:chExt cx="3079119" cy="1889804"/>
          </a:xfrm>
        </p:grpSpPr>
        <p:sp>
          <p:nvSpPr>
            <p:cNvPr id="17" name="Rectangle 16">
              <a:extLst>
                <a:ext uri="{FF2B5EF4-FFF2-40B4-BE49-F238E27FC236}">
                  <a16:creationId xmlns="" xmlns:a16="http://schemas.microsoft.com/office/drawing/2014/main" id="{8F558CE5-EF6C-47C7-A728-060D25DACE7C}"/>
                </a:ext>
              </a:extLst>
            </p:cNvPr>
            <p:cNvSpPr/>
            <p:nvPr/>
          </p:nvSpPr>
          <p:spPr>
            <a:xfrm rot="21067815">
              <a:off x="6633708" y="2247103"/>
              <a:ext cx="1314921" cy="938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 xmlns:a16="http://schemas.microsoft.com/office/drawing/2014/main" id="{A705100E-D0F2-4ABF-BB90-7136293F7AF3}"/>
                </a:ext>
              </a:extLst>
            </p:cNvPr>
            <p:cNvPicPr>
              <a:picLocks noChangeAspect="1"/>
            </p:cNvPicPr>
            <p:nvPr/>
          </p:nvPicPr>
          <p:blipFill rotWithShape="1">
            <a:blip r:embed="rId3">
              <a:clrChange>
                <a:clrFrom>
                  <a:srgbClr val="FFFFFF"/>
                </a:clrFrom>
                <a:clrTo>
                  <a:srgbClr val="FFFFFF">
                    <a:alpha val="0"/>
                  </a:srgbClr>
                </a:clrTo>
              </a:clrChange>
            </a:blip>
            <a:srcRect l="12553" b="33362"/>
            <a:stretch/>
          </p:blipFill>
          <p:spPr>
            <a:xfrm rot="21067815">
              <a:off x="6295384" y="1710613"/>
              <a:ext cx="3079119" cy="1889804"/>
            </a:xfrm>
            <a:prstGeom prst="rect">
              <a:avLst/>
            </a:prstGeom>
          </p:spPr>
        </p:pic>
      </p:grpSp>
      <p:sp>
        <p:nvSpPr>
          <p:cNvPr id="21" name="Rectangle 20">
            <a:extLst>
              <a:ext uri="{FF2B5EF4-FFF2-40B4-BE49-F238E27FC236}">
                <a16:creationId xmlns=""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2329429" y="1709342"/>
            <a:ext cx="7995583" cy="5148658"/>
            <a:chOff x="2477045" y="1712760"/>
            <a:chExt cx="7995583" cy="5148658"/>
          </a:xfrm>
        </p:grpSpPr>
        <p:pic>
          <p:nvPicPr>
            <p:cNvPr id="19" name="Picture 18"/>
            <p:cNvPicPr>
              <a:picLocks noChangeAspect="1"/>
            </p:cNvPicPr>
            <p:nvPr/>
          </p:nvPicPr>
          <p:blipFill>
            <a:blip r:embed="rId4"/>
            <a:stretch>
              <a:fillRect/>
            </a:stretch>
          </p:blipFill>
          <p:spPr>
            <a:xfrm>
              <a:off x="2565012" y="1712760"/>
              <a:ext cx="7822281" cy="4978829"/>
            </a:xfrm>
            <a:prstGeom prst="rect">
              <a:avLst/>
            </a:prstGeom>
            <a:ln>
              <a:noFill/>
            </a:ln>
          </p:spPr>
        </p:pic>
        <p:sp>
          <p:nvSpPr>
            <p:cNvPr id="25" name="Isosceles Triangle 24"/>
            <p:cNvSpPr/>
            <p:nvPr/>
          </p:nvSpPr>
          <p:spPr>
            <a:xfrm>
              <a:off x="5695273" y="5017596"/>
              <a:ext cx="4777355" cy="1843822"/>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p:cNvSpPr/>
            <p:nvPr/>
          </p:nvSpPr>
          <p:spPr>
            <a:xfrm flipH="1">
              <a:off x="2477045" y="5467834"/>
              <a:ext cx="4125630" cy="1393584"/>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Freeform: Shape 78">
            <a:extLst>
              <a:ext uri="{FF2B5EF4-FFF2-40B4-BE49-F238E27FC236}">
                <a16:creationId xmlns="" xmlns:a16="http://schemas.microsoft.com/office/drawing/2014/main" id="{1BE6852F-DD1F-4406-803E-6EE7F3D2E694}"/>
              </a:ext>
            </a:extLst>
          </p:cNvPr>
          <p:cNvSpPr/>
          <p:nvPr/>
        </p:nvSpPr>
        <p:spPr>
          <a:xfrm rot="2239359">
            <a:off x="9259385" y="1637958"/>
            <a:ext cx="774279" cy="139384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1734CF53-0BE0-43A7-A70E-B2187AD32960}"/>
              </a:ext>
            </a:extLst>
          </p:cNvPr>
          <p:cNvSpPr/>
          <p:nvPr/>
        </p:nvSpPr>
        <p:spPr>
          <a:xfrm>
            <a:off x="5292107" y="573675"/>
            <a:ext cx="1739579"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Summary</a:t>
            </a:r>
          </a:p>
        </p:txBody>
      </p:sp>
      <p:sp>
        <p:nvSpPr>
          <p:cNvPr id="31" name="Freeform: Shape 78">
            <a:extLst>
              <a:ext uri="{FF2B5EF4-FFF2-40B4-BE49-F238E27FC236}">
                <a16:creationId xmlns="" xmlns:a16="http://schemas.microsoft.com/office/drawing/2014/main" id="{1BE6852F-DD1F-4406-803E-6EE7F3D2E694}"/>
              </a:ext>
            </a:extLst>
          </p:cNvPr>
          <p:cNvSpPr/>
          <p:nvPr/>
        </p:nvSpPr>
        <p:spPr>
          <a:xfrm rot="2239359" flipH="1">
            <a:off x="6608800" y="1055113"/>
            <a:ext cx="755754" cy="102008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1734CF53-0BE0-43A7-A70E-B2187AD32960}"/>
              </a:ext>
            </a:extLst>
          </p:cNvPr>
          <p:cNvSpPr/>
          <p:nvPr/>
        </p:nvSpPr>
        <p:spPr>
          <a:xfrm>
            <a:off x="10214602" y="2200790"/>
            <a:ext cx="1760418"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Customer</a:t>
            </a:r>
          </a:p>
        </p:txBody>
      </p:sp>
      <p:sp>
        <p:nvSpPr>
          <p:cNvPr id="33" name="Rectangle 32">
            <a:extLst>
              <a:ext uri="{FF2B5EF4-FFF2-40B4-BE49-F238E27FC236}">
                <a16:creationId xmlns="" xmlns:a16="http://schemas.microsoft.com/office/drawing/2014/main" id="{1734CF53-0BE0-43A7-A70E-B2187AD32960}"/>
              </a:ext>
            </a:extLst>
          </p:cNvPr>
          <p:cNvSpPr/>
          <p:nvPr/>
        </p:nvSpPr>
        <p:spPr>
          <a:xfrm>
            <a:off x="6735630" y="2906778"/>
            <a:ext cx="1300356"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Details</a:t>
            </a:r>
          </a:p>
        </p:txBody>
      </p:sp>
      <p:sp>
        <p:nvSpPr>
          <p:cNvPr id="36" name="Freeform 35"/>
          <p:cNvSpPr/>
          <p:nvPr/>
        </p:nvSpPr>
        <p:spPr>
          <a:xfrm rot="9749148">
            <a:off x="6193092" y="3656047"/>
            <a:ext cx="1367571" cy="673582"/>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8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3"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1734CF53-0BE0-43A7-A70E-B2187AD32960}"/>
              </a:ext>
            </a:extLst>
          </p:cNvPr>
          <p:cNvSpPr/>
          <p:nvPr/>
        </p:nvSpPr>
        <p:spPr>
          <a:xfrm>
            <a:off x="397949" y="73842"/>
            <a:ext cx="3677610"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IT Console</a:t>
            </a:r>
          </a:p>
        </p:txBody>
      </p:sp>
      <p:sp>
        <p:nvSpPr>
          <p:cNvPr id="5" name="Rectangle 4">
            <a:extLst>
              <a:ext uri="{FF2B5EF4-FFF2-40B4-BE49-F238E27FC236}">
                <a16:creationId xmlns=""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Image result for box vector">
            <a:extLst>
              <a:ext uri="{FF2B5EF4-FFF2-40B4-BE49-F238E27FC236}">
                <a16:creationId xmlns="" xmlns:a16="http://schemas.microsoft.com/office/drawing/2014/main"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7583" y="2469821"/>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 xmlns:a16="http://schemas.microsoft.com/office/drawing/2014/main" id="{1C219FEE-68BB-4500-AC77-2E9DA6F0902A}"/>
              </a:ext>
            </a:extLst>
          </p:cNvPr>
          <p:cNvGrpSpPr/>
          <p:nvPr/>
        </p:nvGrpSpPr>
        <p:grpSpPr>
          <a:xfrm rot="11800530">
            <a:off x="6052733" y="3202882"/>
            <a:ext cx="1071347" cy="608767"/>
            <a:chOff x="6959600" y="4572841"/>
            <a:chExt cx="3535274" cy="2008834"/>
          </a:xfrm>
        </p:grpSpPr>
        <p:pic>
          <p:nvPicPr>
            <p:cNvPr id="8" name="Picture 4" descr="Related image">
              <a:extLst>
                <a:ext uri="{FF2B5EF4-FFF2-40B4-BE49-F238E27FC236}">
                  <a16:creationId xmlns="" xmlns:a16="http://schemas.microsoft.com/office/drawing/2014/main"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 xmlns:a16="http://schemas.microsoft.com/office/drawing/2014/main" id="{EFBE2B5F-9071-4EE0-B0CE-B8EAA21BCE32}"/>
              </a:ext>
            </a:extLst>
          </p:cNvPr>
          <p:cNvGrpSpPr/>
          <p:nvPr/>
        </p:nvGrpSpPr>
        <p:grpSpPr>
          <a:xfrm rot="7382293">
            <a:off x="5154132" y="2932782"/>
            <a:ext cx="1247865" cy="709069"/>
            <a:chOff x="6959600" y="4572841"/>
            <a:chExt cx="3535274" cy="2008834"/>
          </a:xfrm>
        </p:grpSpPr>
        <p:pic>
          <p:nvPicPr>
            <p:cNvPr id="11" name="Picture 4" descr="Related image">
              <a:extLst>
                <a:ext uri="{FF2B5EF4-FFF2-40B4-BE49-F238E27FC236}">
                  <a16:creationId xmlns="" xmlns:a16="http://schemas.microsoft.com/office/drawing/2014/main"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 xmlns:a16="http://schemas.microsoft.com/office/drawing/2014/main"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4" descr="Related image">
            <a:extLst>
              <a:ext uri="{FF2B5EF4-FFF2-40B4-BE49-F238E27FC236}">
                <a16:creationId xmlns="" xmlns:a16="http://schemas.microsoft.com/office/drawing/2014/main" id="{8ED1A1E9-E469-491A-88FE-017EE7EC3AF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6083326" y="3491517"/>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a:extLst>
              <a:ext uri="{FF2B5EF4-FFF2-40B4-BE49-F238E27FC236}">
                <a16:creationId xmlns="" xmlns:a16="http://schemas.microsoft.com/office/drawing/2014/main" id="{F8CB3A06-EA68-4CB1-AAFB-29D42AC9DC0E}"/>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5557630" y="3379338"/>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 xmlns:a16="http://schemas.microsoft.com/office/drawing/2014/main" id="{5EAC7CB7-5AC9-4CFF-BAAE-A5E4F128FBF5}"/>
              </a:ext>
            </a:extLst>
          </p:cNvPr>
          <p:cNvGrpSpPr/>
          <p:nvPr/>
        </p:nvGrpSpPr>
        <p:grpSpPr>
          <a:xfrm rot="1305713">
            <a:off x="5154132" y="3363955"/>
            <a:ext cx="1247865" cy="709069"/>
            <a:chOff x="6959600" y="4572841"/>
            <a:chExt cx="3535274" cy="2008834"/>
          </a:xfrm>
        </p:grpSpPr>
        <p:pic>
          <p:nvPicPr>
            <p:cNvPr id="16" name="Picture 4" descr="Related image">
              <a:extLst>
                <a:ext uri="{FF2B5EF4-FFF2-40B4-BE49-F238E27FC236}">
                  <a16:creationId xmlns="" xmlns:a16="http://schemas.microsoft.com/office/drawing/2014/main"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 xmlns:a16="http://schemas.microsoft.com/office/drawing/2014/main" id="{5EAC7CB7-5AC9-4CFF-BAAE-A5E4F128FBF5}"/>
              </a:ext>
            </a:extLst>
          </p:cNvPr>
          <p:cNvGrpSpPr/>
          <p:nvPr/>
        </p:nvGrpSpPr>
        <p:grpSpPr>
          <a:xfrm rot="544019">
            <a:off x="4771107" y="4413444"/>
            <a:ext cx="1247865" cy="709069"/>
            <a:chOff x="6959600" y="4572841"/>
            <a:chExt cx="3535274" cy="2008834"/>
          </a:xfrm>
        </p:grpSpPr>
        <p:pic>
          <p:nvPicPr>
            <p:cNvPr id="20" name="Picture 4" descr="Related image">
              <a:extLst>
                <a:ext uri="{FF2B5EF4-FFF2-40B4-BE49-F238E27FC236}">
                  <a16:creationId xmlns="" xmlns:a16="http://schemas.microsoft.com/office/drawing/2014/main"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1806723" y="1370368"/>
            <a:ext cx="6687668" cy="5487632"/>
            <a:chOff x="1752458" y="1308660"/>
            <a:chExt cx="6687668" cy="5487632"/>
          </a:xfrm>
        </p:grpSpPr>
        <p:pic>
          <p:nvPicPr>
            <p:cNvPr id="23" name="Picture 22"/>
            <p:cNvPicPr>
              <a:picLocks noChangeAspect="1"/>
            </p:cNvPicPr>
            <p:nvPr/>
          </p:nvPicPr>
          <p:blipFill rotWithShape="1">
            <a:blip r:embed="rId8">
              <a:clrChange>
                <a:clrFrom>
                  <a:srgbClr val="74ACA3"/>
                </a:clrFrom>
                <a:clrTo>
                  <a:srgbClr val="74ACA3">
                    <a:alpha val="0"/>
                  </a:srgbClr>
                </a:clrTo>
              </a:clrChange>
            </a:blip>
            <a:srcRect l="5563" t="7917" r="1951" b="7936"/>
            <a:stretch/>
          </p:blipFill>
          <p:spPr>
            <a:xfrm>
              <a:off x="3754800" y="2187828"/>
              <a:ext cx="4685326" cy="4608464"/>
            </a:xfrm>
            <a:prstGeom prst="rect">
              <a:avLst/>
            </a:prstGeom>
          </p:spPr>
        </p:pic>
        <p:sp>
          <p:nvSpPr>
            <p:cNvPr id="24" name="Freeform 23"/>
            <p:cNvSpPr/>
            <p:nvPr/>
          </p:nvSpPr>
          <p:spPr>
            <a:xfrm rot="1354614" flipV="1">
              <a:off x="3261060" y="2432703"/>
              <a:ext cx="1831474" cy="409737"/>
            </a:xfrm>
            <a:custGeom>
              <a:avLst/>
              <a:gdLst>
                <a:gd name="connsiteX0" fmla="*/ 0 w 2277036"/>
                <a:gd name="connsiteY0" fmla="*/ 770965 h 770965"/>
                <a:gd name="connsiteX1" fmla="*/ 1004047 w 2277036"/>
                <a:gd name="connsiteY1" fmla="*/ 197224 h 770965"/>
                <a:gd name="connsiteX2" fmla="*/ 2277036 w 2277036"/>
                <a:gd name="connsiteY2" fmla="*/ 0 h 770965"/>
              </a:gdLst>
              <a:ahLst/>
              <a:cxnLst>
                <a:cxn ang="0">
                  <a:pos x="connsiteX0" y="connsiteY0"/>
                </a:cxn>
                <a:cxn ang="0">
                  <a:pos x="connsiteX1" y="connsiteY1"/>
                </a:cxn>
                <a:cxn ang="0">
                  <a:pos x="connsiteX2" y="connsiteY2"/>
                </a:cxn>
              </a:cxnLst>
              <a:rect l="l" t="t" r="r" b="b"/>
              <a:pathLst>
                <a:path w="2277036" h="770965">
                  <a:moveTo>
                    <a:pt x="0" y="770965"/>
                  </a:moveTo>
                  <a:cubicBezTo>
                    <a:pt x="312270" y="548341"/>
                    <a:pt x="624541" y="325718"/>
                    <a:pt x="1004047" y="197224"/>
                  </a:cubicBezTo>
                  <a:cubicBezTo>
                    <a:pt x="1383553" y="68730"/>
                    <a:pt x="1830294" y="34365"/>
                    <a:pt x="2277036" y="0"/>
                  </a:cubicBezTo>
                </a:path>
              </a:pathLst>
            </a:custGeom>
            <a:noFill/>
            <a:ln w="57150">
              <a:solidFill>
                <a:srgbClr val="0472BF"/>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72BF"/>
                </a:solidFill>
              </a:endParaRPr>
            </a:p>
          </p:txBody>
        </p:sp>
        <p:grpSp>
          <p:nvGrpSpPr>
            <p:cNvPr id="25" name="Group 24"/>
            <p:cNvGrpSpPr/>
            <p:nvPr/>
          </p:nvGrpSpPr>
          <p:grpSpPr>
            <a:xfrm>
              <a:off x="2432401" y="2402972"/>
              <a:ext cx="1488329" cy="1251200"/>
              <a:chOff x="463616" y="2799953"/>
              <a:chExt cx="2560958" cy="2152932"/>
            </a:xfrm>
          </p:grpSpPr>
          <p:sp>
            <p:nvSpPr>
              <p:cNvPr id="26" name="Rectangle 25">
                <a:extLst>
                  <a:ext uri="{FF2B5EF4-FFF2-40B4-BE49-F238E27FC236}">
                    <a16:creationId xmlns="" xmlns:a16="http://schemas.microsoft.com/office/drawing/2014/main" id="{8F558CE5-EF6C-47C7-A728-060D25DACE7C}"/>
                  </a:ext>
                </a:extLst>
              </p:cNvPr>
              <p:cNvSpPr/>
              <p:nvPr/>
            </p:nvSpPr>
            <p:spPr>
              <a:xfrm>
                <a:off x="651092" y="3341936"/>
                <a:ext cx="1307008" cy="106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 xmlns:a16="http://schemas.microsoft.com/office/drawing/2014/main" id="{A705100E-D0F2-4ABF-BB90-7136293F7AF3}"/>
                  </a:ext>
                </a:extLst>
              </p:cNvPr>
              <p:cNvPicPr>
                <a:picLocks noChangeAspect="1"/>
              </p:cNvPicPr>
              <p:nvPr/>
            </p:nvPicPr>
            <p:blipFill rotWithShape="1">
              <a:blip r:embed="rId9">
                <a:clrChange>
                  <a:clrFrom>
                    <a:srgbClr val="FFFFFF"/>
                  </a:clrFrom>
                  <a:clrTo>
                    <a:srgbClr val="FFFFFF">
                      <a:alpha val="0"/>
                    </a:srgbClr>
                  </a:clrTo>
                </a:clrChange>
              </a:blip>
              <a:srcRect l="13913" r="12915" b="33362"/>
              <a:stretch/>
            </p:blipFill>
            <p:spPr>
              <a:xfrm>
                <a:off x="463616" y="2799953"/>
                <a:ext cx="2560958" cy="2152932"/>
              </a:xfrm>
              <a:prstGeom prst="rect">
                <a:avLst/>
              </a:prstGeom>
            </p:spPr>
          </p:pic>
        </p:grpSp>
        <p:sp>
          <p:nvSpPr>
            <p:cNvPr id="28" name="Rectangle 27">
              <a:extLst>
                <a:ext uri="{FF2B5EF4-FFF2-40B4-BE49-F238E27FC236}">
                  <a16:creationId xmlns="" xmlns:a16="http://schemas.microsoft.com/office/drawing/2014/main" id="{78D622A8-6FE6-4CF1-805A-2E1BE9063471}"/>
                </a:ext>
              </a:extLst>
            </p:cNvPr>
            <p:cNvSpPr/>
            <p:nvPr/>
          </p:nvSpPr>
          <p:spPr>
            <a:xfrm>
              <a:off x="1752458" y="1308660"/>
              <a:ext cx="2887692" cy="707886"/>
            </a:xfrm>
            <a:prstGeom prst="rect">
              <a:avLst/>
            </a:prstGeom>
          </p:spPr>
          <p:txBody>
            <a:bodyPr wrap="square">
              <a:spAutoFit/>
            </a:bodyPr>
            <a:lstStyle/>
            <a:p>
              <a:pPr algn="ctr"/>
              <a:r>
                <a:rPr lang="en-US" sz="4000" dirty="0">
                  <a:solidFill>
                    <a:srgbClr val="0472BF"/>
                  </a:solidFill>
                  <a:effectLst>
                    <a:outerShdw blurRad="38100" dist="38100" dir="2700000" algn="tl">
                      <a:srgbClr val="000000">
                        <a:alpha val="43137"/>
                      </a:srgbClr>
                    </a:outerShdw>
                  </a:effectLst>
                  <a:latin typeface="Bahnschrift" panose="020B0502040204020203" pitchFamily="34" charset="0"/>
                </a:rPr>
                <a:t>Users</a:t>
              </a:r>
            </a:p>
          </p:txBody>
        </p:sp>
      </p:grpSp>
      <p:pic>
        <p:nvPicPr>
          <p:cNvPr id="22" name="Picture 21"/>
          <p:cNvPicPr>
            <a:picLocks noChangeAspect="1"/>
          </p:cNvPicPr>
          <p:nvPr/>
        </p:nvPicPr>
        <p:blipFill>
          <a:blip r:embed="rId10"/>
          <a:stretch>
            <a:fillRect/>
          </a:stretch>
        </p:blipFill>
        <p:spPr>
          <a:xfrm>
            <a:off x="969692" y="1387790"/>
            <a:ext cx="10247700" cy="5540814"/>
          </a:xfrm>
          <a:prstGeom prst="rect">
            <a:avLst/>
          </a:prstGeom>
        </p:spPr>
      </p:pic>
    </p:spTree>
    <p:extLst>
      <p:ext uri="{BB962C8B-B14F-4D97-AF65-F5344CB8AC3E}">
        <p14:creationId xmlns:p14="http://schemas.microsoft.com/office/powerpoint/2010/main" val="3855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78D622A8-6FE6-4CF1-805A-2E1BE9063471}"/>
              </a:ext>
            </a:extLst>
          </p:cNvPr>
          <p:cNvSpPr/>
          <p:nvPr/>
        </p:nvSpPr>
        <p:spPr>
          <a:xfrm>
            <a:off x="1866907" y="1981482"/>
            <a:ext cx="2887692"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 4 sub-teams</a:t>
            </a:r>
          </a:p>
        </p:txBody>
      </p:sp>
      <p:sp>
        <p:nvSpPr>
          <p:cNvPr id="19" name="Rectangle 18">
            <a:extLst>
              <a:ext uri="{FF2B5EF4-FFF2-40B4-BE49-F238E27FC236}">
                <a16:creationId xmlns="" xmlns:a16="http://schemas.microsoft.com/office/drawing/2014/main" id="{78D622A8-6FE6-4CF1-805A-2E1BE9063471}"/>
              </a:ext>
            </a:extLst>
          </p:cNvPr>
          <p:cNvSpPr/>
          <p:nvPr/>
        </p:nvSpPr>
        <p:spPr>
          <a:xfrm>
            <a:off x="1633301" y="1498186"/>
            <a:ext cx="3701943"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FI Upstream SAP</a:t>
            </a:r>
          </a:p>
        </p:txBody>
      </p:sp>
      <p:sp>
        <p:nvSpPr>
          <p:cNvPr id="22" name="Rectangle 21">
            <a:extLst>
              <a:ext uri="{FF2B5EF4-FFF2-40B4-BE49-F238E27FC236}">
                <a16:creationId xmlns="" xmlns:a16="http://schemas.microsoft.com/office/drawing/2014/main" id="{DE585562-9E40-4645-8C8E-E17BEDD6FF60}"/>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Classify &amp; Assign tickets</a:t>
            </a:r>
          </a:p>
        </p:txBody>
      </p:sp>
      <p:sp>
        <p:nvSpPr>
          <p:cNvPr id="23" name="Rectangle 22">
            <a:extLst>
              <a:ext uri="{FF2B5EF4-FFF2-40B4-BE49-F238E27FC236}">
                <a16:creationId xmlns="" xmlns:a16="http://schemas.microsoft.com/office/drawing/2014/main"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521092" y="2965497"/>
            <a:ext cx="5440976" cy="3724273"/>
            <a:chOff x="-60714" y="2975625"/>
            <a:chExt cx="5440976" cy="3724273"/>
          </a:xfrm>
        </p:grpSpPr>
        <p:pic>
          <p:nvPicPr>
            <p:cNvPr id="40" name="Picture 2" descr="Businessman in different situations Free Vector">
              <a:extLst>
                <a:ext uri="{FF2B5EF4-FFF2-40B4-BE49-F238E27FC236}">
                  <a16:creationId xmlns=""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60714"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usinessman in different situations Free Vector">
              <a:extLst>
                <a:ext uri="{FF2B5EF4-FFF2-40B4-BE49-F238E27FC236}">
                  <a16:creationId xmlns=""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1092093"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usinessman in different situations Free Vector">
              <a:extLst>
                <a:ext uri="{FF2B5EF4-FFF2-40B4-BE49-F238E27FC236}">
                  <a16:creationId xmlns=""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2310488"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usinessman in different situations Free Vector">
              <a:extLst>
                <a:ext uri="{FF2B5EF4-FFF2-40B4-BE49-F238E27FC236}">
                  <a16:creationId xmlns="" xmlns:a16="http://schemas.microsoft.com/office/drawing/2014/main"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3528883"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p:cNvSpPr/>
            <p:nvPr/>
          </p:nvSpPr>
          <p:spPr>
            <a:xfrm>
              <a:off x="2031327"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3249722"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4456920" y="3627741"/>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3389302" y="3598416"/>
              <a:ext cx="45719" cy="876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4533930" y="3651808"/>
              <a:ext cx="158982" cy="1853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141745" y="36403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6158930" y="1930655"/>
            <a:ext cx="5030968" cy="4139980"/>
            <a:chOff x="5869241" y="1063915"/>
            <a:chExt cx="5030968" cy="4139980"/>
          </a:xfrm>
        </p:grpSpPr>
        <p:pic>
          <p:nvPicPr>
            <p:cNvPr id="51" name="Picture 4" descr="Related image">
              <a:extLst>
                <a:ext uri="{FF2B5EF4-FFF2-40B4-BE49-F238E27FC236}">
                  <a16:creationId xmlns="" xmlns:a16="http://schemas.microsoft.com/office/drawing/2014/main" id="{E6CFE7E8-E5D7-4446-8B4F-C447E04D7C4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rot="20969871">
              <a:off x="6738542" y="4211662"/>
              <a:ext cx="1449117" cy="5893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box vector png">
              <a:extLst>
                <a:ext uri="{FF2B5EF4-FFF2-40B4-BE49-F238E27FC236}">
                  <a16:creationId xmlns="" xmlns:a16="http://schemas.microsoft.com/office/drawing/2014/main" id="{48F4FF79-CA45-42A5-B800-0E5C1B3DAA1B}"/>
                </a:ext>
              </a:extLst>
            </p:cNvPr>
            <p:cNvPicPr>
              <a:picLocks noChangeAspect="1" noChangeArrowheads="1"/>
            </p:cNvPicPr>
            <p:nvPr/>
          </p:nvPicPr>
          <p:blipFill>
            <a:blip r:embed="rId5">
              <a:clrChange>
                <a:clrFrom>
                  <a:srgbClr val="F1EFF0"/>
                </a:clrFrom>
                <a:clrTo>
                  <a:srgbClr val="F1EFF0">
                    <a:alpha val="0"/>
                  </a:srgbClr>
                </a:clrTo>
              </a:clrChange>
              <a:extLst>
                <a:ext uri="{28A0092B-C50C-407E-A947-70E740481C1C}">
                  <a14:useLocalDpi xmlns:a14="http://schemas.microsoft.com/office/drawing/2010/main" val="0"/>
                </a:ext>
              </a:extLst>
            </a:blip>
            <a:srcRect/>
            <a:stretch>
              <a:fillRect/>
            </a:stretch>
          </p:blipFill>
          <p:spPr bwMode="auto">
            <a:xfrm flipH="1">
              <a:off x="5869241" y="1063915"/>
              <a:ext cx="4959401" cy="398371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 xmlns:a16="http://schemas.microsoft.com/office/drawing/2014/main" id="{92AF8323-8607-4088-97DE-C2811313D796}"/>
                </a:ext>
              </a:extLst>
            </p:cNvPr>
            <p:cNvGrpSpPr/>
            <p:nvPr/>
          </p:nvGrpSpPr>
          <p:grpSpPr>
            <a:xfrm rot="6257334">
              <a:off x="7483626" y="4145810"/>
              <a:ext cx="1269557" cy="721094"/>
              <a:chOff x="6959600" y="4572841"/>
              <a:chExt cx="3535274" cy="2008834"/>
            </a:xfrm>
          </p:grpSpPr>
          <p:pic>
            <p:nvPicPr>
              <p:cNvPr id="63" name="Picture 4" descr="Related image">
                <a:extLst>
                  <a:ext uri="{FF2B5EF4-FFF2-40B4-BE49-F238E27FC236}">
                    <a16:creationId xmlns="" xmlns:a16="http://schemas.microsoft.com/office/drawing/2014/main" id="{EEB8866D-D486-463E-AB99-8BDC2EBC66BE}"/>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 xmlns:a16="http://schemas.microsoft.com/office/drawing/2014/main" id="{BF50A2B1-9B46-4CA8-934B-613F38E2A782}"/>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 xmlns:a16="http://schemas.microsoft.com/office/drawing/2014/main" id="{2BEC5750-DD93-4E1E-8DFD-E7F9BF60D086}"/>
                </a:ext>
              </a:extLst>
            </p:cNvPr>
            <p:cNvGrpSpPr/>
            <p:nvPr/>
          </p:nvGrpSpPr>
          <p:grpSpPr>
            <a:xfrm rot="20969871">
              <a:off x="9121626" y="3857179"/>
              <a:ext cx="1778583" cy="1010636"/>
              <a:chOff x="6959600" y="4572841"/>
              <a:chExt cx="3535274" cy="2008834"/>
            </a:xfrm>
          </p:grpSpPr>
          <p:pic>
            <p:nvPicPr>
              <p:cNvPr id="61" name="Picture 4" descr="Related image">
                <a:extLst>
                  <a:ext uri="{FF2B5EF4-FFF2-40B4-BE49-F238E27FC236}">
                    <a16:creationId xmlns="" xmlns:a16="http://schemas.microsoft.com/office/drawing/2014/main" id="{366FE438-4C33-4204-A810-6597F258A81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 xmlns:a16="http://schemas.microsoft.com/office/drawing/2014/main" id="{F4156E5E-C55C-4BE2-A722-231E6D59CA7D}"/>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 xmlns:a16="http://schemas.microsoft.com/office/drawing/2014/main" id="{9300B370-39C8-4C04-8449-54A5D62D7FD8}"/>
                </a:ext>
              </a:extLst>
            </p:cNvPr>
            <p:cNvGrpSpPr/>
            <p:nvPr/>
          </p:nvGrpSpPr>
          <p:grpSpPr>
            <a:xfrm>
              <a:off x="8221465" y="4193259"/>
              <a:ext cx="1778583" cy="1010636"/>
              <a:chOff x="6959600" y="4572841"/>
              <a:chExt cx="3535274" cy="2008834"/>
            </a:xfrm>
          </p:grpSpPr>
          <p:pic>
            <p:nvPicPr>
              <p:cNvPr id="59" name="Picture 4" descr="Related image">
                <a:extLst>
                  <a:ext uri="{FF2B5EF4-FFF2-40B4-BE49-F238E27FC236}">
                    <a16:creationId xmlns="" xmlns:a16="http://schemas.microsoft.com/office/drawing/2014/main" id="{BE77AF6D-6EE8-410C-92CB-0A428B37E3B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 xmlns:a16="http://schemas.microsoft.com/office/drawing/2014/main" id="{04C61A6C-73FA-43B4-B6C9-2BCF09CF0713}"/>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 xmlns:a16="http://schemas.microsoft.com/office/drawing/2014/main" id="{DDF8F503-4250-46C4-9793-FE54164E3E7C}"/>
                </a:ext>
              </a:extLst>
            </p:cNvPr>
            <p:cNvGrpSpPr/>
            <p:nvPr/>
          </p:nvGrpSpPr>
          <p:grpSpPr>
            <a:xfrm rot="20727604">
              <a:off x="8454870" y="3413557"/>
              <a:ext cx="1834708" cy="1170992"/>
              <a:chOff x="6464096" y="1032072"/>
              <a:chExt cx="4815840" cy="3376238"/>
            </a:xfrm>
          </p:grpSpPr>
          <p:sp>
            <p:nvSpPr>
              <p:cNvPr id="57" name="Rectangle 56">
                <a:extLst>
                  <a:ext uri="{FF2B5EF4-FFF2-40B4-BE49-F238E27FC236}">
                    <a16:creationId xmlns="" xmlns:a16="http://schemas.microsoft.com/office/drawing/2014/main" id="{8F558CE5-EF6C-47C7-A728-060D25DACE7C}"/>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57">
                <a:extLst>
                  <a:ext uri="{FF2B5EF4-FFF2-40B4-BE49-F238E27FC236}">
                    <a16:creationId xmlns="" xmlns:a16="http://schemas.microsoft.com/office/drawing/2014/main" id="{A705100E-D0F2-4ABF-BB90-7136293F7AF3}"/>
                  </a:ext>
                </a:extLst>
              </p:cNvPr>
              <p:cNvPicPr>
                <a:picLocks noChangeAspect="1"/>
              </p:cNvPicPr>
              <p:nvPr/>
            </p:nvPicPr>
            <p:blipFill rotWithShape="1">
              <a:blip r:embed="rId8">
                <a:clrChange>
                  <a:clrFrom>
                    <a:srgbClr val="FFFFFF"/>
                  </a:clrFrom>
                  <a:clrTo>
                    <a:srgbClr val="FFFFFF">
                      <a:alpha val="0"/>
                    </a:srgbClr>
                  </a:clrTo>
                </a:clrChange>
              </a:blip>
              <a:srcRect l="7325" b="33362"/>
              <a:stretch/>
            </p:blipFill>
            <p:spPr>
              <a:xfrm>
                <a:off x="6464096" y="1032072"/>
                <a:ext cx="4815840" cy="3376238"/>
              </a:xfrm>
              <a:prstGeom prst="rect">
                <a:avLst/>
              </a:prstGeom>
            </p:spPr>
          </p:pic>
        </p:grpSp>
      </p:grpSp>
      <p:sp>
        <p:nvSpPr>
          <p:cNvPr id="65" name="Rectangle 64">
            <a:extLst>
              <a:ext uri="{FF2B5EF4-FFF2-40B4-BE49-F238E27FC236}">
                <a16:creationId xmlns="" xmlns:a16="http://schemas.microsoft.com/office/drawing/2014/main" id="{47B69591-8FA3-45A4-9D4D-C461248F3C33}"/>
              </a:ext>
            </a:extLst>
          </p:cNvPr>
          <p:cNvSpPr/>
          <p:nvPr/>
        </p:nvSpPr>
        <p:spPr>
          <a:xfrm>
            <a:off x="920301" y="636247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6" name="Rectangle 65">
            <a:extLst>
              <a:ext uri="{FF2B5EF4-FFF2-40B4-BE49-F238E27FC236}">
                <a16:creationId xmlns="" xmlns:a16="http://schemas.microsoft.com/office/drawing/2014/main" id="{47B69591-8FA3-45A4-9D4D-C461248F3C33}"/>
              </a:ext>
            </a:extLst>
          </p:cNvPr>
          <p:cNvSpPr/>
          <p:nvPr/>
        </p:nvSpPr>
        <p:spPr>
          <a:xfrm>
            <a:off x="2100364" y="635121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7" name="Rectangle 66">
            <a:extLst>
              <a:ext uri="{FF2B5EF4-FFF2-40B4-BE49-F238E27FC236}">
                <a16:creationId xmlns="" xmlns:a16="http://schemas.microsoft.com/office/drawing/2014/main" id="{47B69591-8FA3-45A4-9D4D-C461248F3C33}"/>
              </a:ext>
            </a:extLst>
          </p:cNvPr>
          <p:cNvSpPr/>
          <p:nvPr/>
        </p:nvSpPr>
        <p:spPr>
          <a:xfrm>
            <a:off x="3322602" y="6347383"/>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Supernova</a:t>
            </a:r>
          </a:p>
        </p:txBody>
      </p:sp>
      <p:sp>
        <p:nvSpPr>
          <p:cNvPr id="68" name="Rectangle 67">
            <a:extLst>
              <a:ext uri="{FF2B5EF4-FFF2-40B4-BE49-F238E27FC236}">
                <a16:creationId xmlns="" xmlns:a16="http://schemas.microsoft.com/office/drawing/2014/main" id="{47B69591-8FA3-45A4-9D4D-C461248F3C33}"/>
              </a:ext>
            </a:extLst>
          </p:cNvPr>
          <p:cNvSpPr/>
          <p:nvPr/>
        </p:nvSpPr>
        <p:spPr>
          <a:xfrm>
            <a:off x="4471339" y="6342558"/>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Polaris</a:t>
            </a:r>
          </a:p>
        </p:txBody>
      </p:sp>
      <p:sp>
        <p:nvSpPr>
          <p:cNvPr id="72" name="Rectangle 71">
            <a:extLst>
              <a:ext uri="{FF2B5EF4-FFF2-40B4-BE49-F238E27FC236}">
                <a16:creationId xmlns="" xmlns:a16="http://schemas.microsoft.com/office/drawing/2014/main" id="{09DF168E-43F0-4EED-834E-B2C51CE4008D}"/>
              </a:ext>
            </a:extLst>
          </p:cNvPr>
          <p:cNvSpPr/>
          <p:nvPr/>
        </p:nvSpPr>
        <p:spPr>
          <a:xfrm>
            <a:off x="5873105" y="1098076"/>
            <a:ext cx="822345" cy="1446550"/>
          </a:xfrm>
          <a:prstGeom prst="rect">
            <a:avLst/>
          </a:prstGeom>
        </p:spPr>
        <p:txBody>
          <a:bodyPr wrap="square">
            <a:spAutoFit/>
          </a:bodyPr>
          <a:lstStyle/>
          <a:p>
            <a:r>
              <a:rPr lang="en-US" sz="88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
        <p:nvSpPr>
          <p:cNvPr id="73" name="Freeform: Shape 137">
            <a:extLst>
              <a:ext uri="{FF2B5EF4-FFF2-40B4-BE49-F238E27FC236}">
                <a16:creationId xmlns="" xmlns:a16="http://schemas.microsoft.com/office/drawing/2014/main" id="{B4FC0D74-60F8-440F-BC06-2355DD872C44}"/>
              </a:ext>
            </a:extLst>
          </p:cNvPr>
          <p:cNvSpPr/>
          <p:nvPr/>
        </p:nvSpPr>
        <p:spPr>
          <a:xfrm rot="11622463">
            <a:off x="5694371" y="1993339"/>
            <a:ext cx="815031" cy="1668189"/>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solidFill>
              <a:schemeClr val="bg1"/>
            </a:solidFill>
            <a:prstDash val="sysDash"/>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 xmlns:a16="http://schemas.microsoft.com/office/drawing/2014/main" id="{68EF7795-118B-4C32-8A7B-35852279227F}"/>
              </a:ext>
            </a:extLst>
          </p:cNvPr>
          <p:cNvSpPr/>
          <p:nvPr/>
        </p:nvSpPr>
        <p:spPr>
          <a:xfrm>
            <a:off x="2976232" y="2532678"/>
            <a:ext cx="583970"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Tree>
    <p:extLst>
      <p:ext uri="{BB962C8B-B14F-4D97-AF65-F5344CB8AC3E}">
        <p14:creationId xmlns:p14="http://schemas.microsoft.com/office/powerpoint/2010/main" val="36789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000"/>
                                        <p:tgtEl>
                                          <p:spTgt spid="73"/>
                                        </p:tgtEl>
                                      </p:cBhvr>
                                    </p:animEffect>
                                  </p:childTnLst>
                                </p:cTn>
                              </p:par>
                              <p:par>
                                <p:cTn id="8" presetID="45" presetClass="exit" presetSubtype="0" repeatCount="3000" fill="hold" grpId="0" nodeType="withEffect">
                                  <p:stCondLst>
                                    <p:cond delay="250"/>
                                  </p:stCondLst>
                                  <p:childTnLst>
                                    <p:animEffect transition="out" filter="fade">
                                      <p:cBhvr>
                                        <p:cTn id="9" dur="1950"/>
                                        <p:tgtEl>
                                          <p:spTgt spid="74"/>
                                        </p:tgtEl>
                                      </p:cBhvr>
                                    </p:animEffect>
                                    <p:anim calcmode="lin" valueType="num">
                                      <p:cBhvr>
                                        <p:cTn id="10" dur="1950"/>
                                        <p:tgtEl>
                                          <p:spTgt spid="7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 dur="1950"/>
                                        <p:tgtEl>
                                          <p:spTgt spid="74"/>
                                        </p:tgtEl>
                                        <p:attrNameLst>
                                          <p:attrName>ppt_h</p:attrName>
                                        </p:attrNameLst>
                                      </p:cBhvr>
                                      <p:tavLst>
                                        <p:tav tm="0">
                                          <p:val>
                                            <p:strVal val="ppt_h"/>
                                          </p:val>
                                        </p:tav>
                                        <p:tav tm="100000">
                                          <p:val>
                                            <p:strVal val="ppt_h"/>
                                          </p:val>
                                        </p:tav>
                                      </p:tavLst>
                                    </p:anim>
                                    <p:set>
                                      <p:cBhvr>
                                        <p:cTn id="12" dur="1" fill="hold">
                                          <p:stCondLst>
                                            <p:cond delay="1949"/>
                                          </p:stCondLst>
                                        </p:cTn>
                                        <p:tgtEl>
                                          <p:spTgt spid="74"/>
                                        </p:tgtEl>
                                        <p:attrNameLst>
                                          <p:attrName>style.visibility</p:attrName>
                                        </p:attrNameLst>
                                      </p:cBhvr>
                                      <p:to>
                                        <p:strVal val="hidden"/>
                                      </p:to>
                                    </p:set>
                                  </p:childTnLst>
                                </p:cTn>
                              </p:par>
                              <p:par>
                                <p:cTn id="13" presetID="1" presetClass="entr" presetSubtype="0" fill="hold" grpId="0" nodeType="withEffect">
                                  <p:stCondLst>
                                    <p:cond delay="150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9172"/>
        </a:solidFill>
        <a:effectLst/>
      </p:bgPr>
    </p:bg>
    <p:spTree>
      <p:nvGrpSpPr>
        <p:cNvPr id="1" name=""/>
        <p:cNvGrpSpPr/>
        <p:nvPr/>
      </p:nvGrpSpPr>
      <p:grpSpPr>
        <a:xfrm>
          <a:off x="0" y="0"/>
          <a:ext cx="0" cy="0"/>
          <a:chOff x="0" y="0"/>
          <a:chExt cx="0" cy="0"/>
        </a:xfrm>
      </p:grpSpPr>
      <p:sp>
        <p:nvSpPr>
          <p:cNvPr id="29" name="TextBox 28"/>
          <p:cNvSpPr txBox="1"/>
          <p:nvPr/>
        </p:nvSpPr>
        <p:spPr>
          <a:xfrm>
            <a:off x="2540719" y="1851239"/>
            <a:ext cx="7141699"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Pain point &amp; Solution</a:t>
            </a:r>
            <a:endParaRPr lang="en-US" sz="6000" dirty="0">
              <a:solidFill>
                <a:schemeClr val="bg1"/>
              </a:solidFill>
              <a:latin typeface="Bahnschrift" panose="020B0502040204020203" pitchFamily="34" charset="0"/>
            </a:endParaRPr>
          </a:p>
        </p:txBody>
      </p:sp>
      <p:sp>
        <p:nvSpPr>
          <p:cNvPr id="20" name="Rectangle 19">
            <a:extLst>
              <a:ext uri="{FF2B5EF4-FFF2-40B4-BE49-F238E27FC236}">
                <a16:creationId xmlns="" xmlns:a16="http://schemas.microsoft.com/office/drawing/2014/main" id="{54DB27E2-61DD-46B9-AE46-D9642DC71D18}"/>
              </a:ext>
            </a:extLst>
          </p:cNvPr>
          <p:cNvSpPr/>
          <p:nvPr/>
        </p:nvSpPr>
        <p:spPr>
          <a:xfrm>
            <a:off x="8103070" y="4085247"/>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 </a:t>
            </a:r>
          </a:p>
          <a:p>
            <a:pPr algn="ctr"/>
            <a:r>
              <a:rPr lang="en-US" dirty="0">
                <a:solidFill>
                  <a:schemeClr val="bg1"/>
                </a:solidFill>
                <a:latin typeface="Bahnschrift" panose="020B0502040204020203" pitchFamily="34" charset="0"/>
              </a:rPr>
              <a:t>life</a:t>
            </a:r>
          </a:p>
        </p:txBody>
      </p:sp>
      <p:cxnSp>
        <p:nvCxnSpPr>
          <p:cNvPr id="21" name="Straight Connector 20">
            <a:extLst>
              <a:ext uri="{FF2B5EF4-FFF2-40B4-BE49-F238E27FC236}">
                <a16:creationId xmlns="" xmlns:a16="http://schemas.microsoft.com/office/drawing/2014/main" id="{472BA6F0-9579-4D56-ACAA-949ACE0D59CA}"/>
              </a:ext>
            </a:extLst>
          </p:cNvPr>
          <p:cNvCxnSpPr>
            <a:cxnSpLocks/>
            <a:stCxn id="22" idx="2"/>
            <a:endCxn id="27" idx="6"/>
          </p:cNvCxnSpPr>
          <p:nvPr/>
        </p:nvCxnSpPr>
        <p:spPr>
          <a:xfrm>
            <a:off x="2820546" y="3646569"/>
            <a:ext cx="6725087" cy="897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 xmlns:a16="http://schemas.microsoft.com/office/drawing/2014/main" id="{5157D66F-6A1B-482D-A7C3-39C8F40EF24E}"/>
              </a:ext>
            </a:extLst>
          </p:cNvPr>
          <p:cNvSpPr/>
          <p:nvPr/>
        </p:nvSpPr>
        <p:spPr>
          <a:xfrm>
            <a:off x="2820546" y="3477063"/>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 xmlns:a16="http://schemas.microsoft.com/office/drawing/2014/main" id="{5498138E-4323-4ACA-8F87-FE0D92246CF2}"/>
              </a:ext>
            </a:extLst>
          </p:cNvPr>
          <p:cNvSpPr/>
          <p:nvPr/>
        </p:nvSpPr>
        <p:spPr>
          <a:xfrm>
            <a:off x="4189257" y="346319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 xmlns:a16="http://schemas.microsoft.com/office/drawing/2014/main" id="{769748A9-1BAC-4985-A0B1-E3CE97A23F67}"/>
              </a:ext>
            </a:extLst>
          </p:cNvPr>
          <p:cNvSpPr/>
          <p:nvPr/>
        </p:nvSpPr>
        <p:spPr>
          <a:xfrm>
            <a:off x="5501003" y="3504132"/>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 xmlns:a16="http://schemas.microsoft.com/office/drawing/2014/main" id="{7C30D036-A672-41F2-AD75-3529114A6611}"/>
              </a:ext>
            </a:extLst>
          </p:cNvPr>
          <p:cNvSpPr/>
          <p:nvPr/>
        </p:nvSpPr>
        <p:spPr>
          <a:xfrm>
            <a:off x="6849213" y="3490495"/>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 xmlns:a16="http://schemas.microsoft.com/office/drawing/2014/main" id="{4FA78E22-CC0B-4AC6-8274-C4DA07BC91C3}"/>
              </a:ext>
            </a:extLst>
          </p:cNvPr>
          <p:cNvSpPr/>
          <p:nvPr/>
        </p:nvSpPr>
        <p:spPr>
          <a:xfrm>
            <a:off x="8086878" y="3497430"/>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 xmlns:a16="http://schemas.microsoft.com/office/drawing/2014/main" id="{0EE27004-AB76-4A59-B373-B77FCD28C551}"/>
              </a:ext>
            </a:extLst>
          </p:cNvPr>
          <p:cNvSpPr/>
          <p:nvPr/>
        </p:nvSpPr>
        <p:spPr>
          <a:xfrm>
            <a:off x="9206621" y="3486034"/>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CCE9DC5E-6E6D-4A93-8C3A-0ACE6198E3F5}"/>
              </a:ext>
            </a:extLst>
          </p:cNvPr>
          <p:cNvSpPr/>
          <p:nvPr/>
        </p:nvSpPr>
        <p:spPr>
          <a:xfrm>
            <a:off x="1521825" y="4038765"/>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Internship </a:t>
            </a:r>
          </a:p>
          <a:p>
            <a:pPr algn="ctr"/>
            <a:r>
              <a:rPr lang="en-US" dirty="0">
                <a:solidFill>
                  <a:schemeClr val="bg1"/>
                </a:solidFill>
                <a:latin typeface="Bahnschrift" panose="020B0502040204020203" pitchFamily="34" charset="0"/>
              </a:rPr>
              <a:t>expectation</a:t>
            </a:r>
          </a:p>
        </p:txBody>
      </p:sp>
      <p:sp>
        <p:nvSpPr>
          <p:cNvPr id="30" name="Rectangle 29">
            <a:extLst>
              <a:ext uri="{FF2B5EF4-FFF2-40B4-BE49-F238E27FC236}">
                <a16:creationId xmlns="" xmlns:a16="http://schemas.microsoft.com/office/drawing/2014/main" id="{CB9DB89D-28F0-4055-8745-C5A9DA804C62}"/>
              </a:ext>
            </a:extLst>
          </p:cNvPr>
          <p:cNvSpPr/>
          <p:nvPr/>
        </p:nvSpPr>
        <p:spPr>
          <a:xfrm>
            <a:off x="3002807"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Team</a:t>
            </a:r>
          </a:p>
          <a:p>
            <a:pPr algn="ctr"/>
            <a:r>
              <a:rPr lang="en-US" dirty="0">
                <a:solidFill>
                  <a:schemeClr val="bg1"/>
                </a:solidFill>
                <a:latin typeface="Bahnschrift" panose="020B0502040204020203" pitchFamily="34" charset="0"/>
              </a:rPr>
              <a:t> background</a:t>
            </a:r>
          </a:p>
        </p:txBody>
      </p:sp>
      <p:sp>
        <p:nvSpPr>
          <p:cNvPr id="48" name="Rectangle 47">
            <a:extLst>
              <a:ext uri="{FF2B5EF4-FFF2-40B4-BE49-F238E27FC236}">
                <a16:creationId xmlns="" xmlns:a16="http://schemas.microsoft.com/office/drawing/2014/main" id="{2671A08C-75F0-49E6-93FF-5E1831577DDE}"/>
              </a:ext>
            </a:extLst>
          </p:cNvPr>
          <p:cNvSpPr/>
          <p:nvPr/>
        </p:nvSpPr>
        <p:spPr>
          <a:xfrm>
            <a:off x="4366156" y="4051169"/>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Pain point </a:t>
            </a:r>
          </a:p>
          <a:p>
            <a:pPr algn="ctr"/>
            <a:r>
              <a:rPr lang="en-US" dirty="0">
                <a:solidFill>
                  <a:schemeClr val="bg1"/>
                </a:solidFill>
                <a:latin typeface="Bahnschrift" panose="020B0502040204020203" pitchFamily="34" charset="0"/>
              </a:rPr>
              <a:t>&amp; Solution</a:t>
            </a:r>
          </a:p>
        </p:txBody>
      </p:sp>
      <p:sp>
        <p:nvSpPr>
          <p:cNvPr id="49" name="Rectangle 48">
            <a:extLst>
              <a:ext uri="{FF2B5EF4-FFF2-40B4-BE49-F238E27FC236}">
                <a16:creationId xmlns="" xmlns:a16="http://schemas.microsoft.com/office/drawing/2014/main" id="{D1D39A6E-2E35-4CE5-9BF1-AF82537296C6}"/>
              </a:ext>
            </a:extLst>
          </p:cNvPr>
          <p:cNvSpPr/>
          <p:nvPr/>
        </p:nvSpPr>
        <p:spPr>
          <a:xfrm>
            <a:off x="5670509"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Work </a:t>
            </a:r>
          </a:p>
          <a:p>
            <a:pPr algn="ctr"/>
            <a:r>
              <a:rPr lang="en-US" dirty="0">
                <a:solidFill>
                  <a:schemeClr val="bg1"/>
                </a:solidFill>
                <a:latin typeface="Bahnschrift" panose="020B0502040204020203" pitchFamily="34" charset="0"/>
              </a:rPr>
              <a:t>process</a:t>
            </a:r>
          </a:p>
        </p:txBody>
      </p:sp>
      <p:sp>
        <p:nvSpPr>
          <p:cNvPr id="50" name="Rectangle 49">
            <a:extLst>
              <a:ext uri="{FF2B5EF4-FFF2-40B4-BE49-F238E27FC236}">
                <a16:creationId xmlns="" xmlns:a16="http://schemas.microsoft.com/office/drawing/2014/main" id="{70D1220B-9BC7-4FBF-ABC2-F46432CA6DB7}"/>
              </a:ext>
            </a:extLst>
          </p:cNvPr>
          <p:cNvSpPr/>
          <p:nvPr/>
        </p:nvSpPr>
        <p:spPr>
          <a:xfrm>
            <a:off x="6863707" y="4037967"/>
            <a:ext cx="2681926" cy="369332"/>
          </a:xfrm>
          <a:prstGeom prst="rect">
            <a:avLst/>
          </a:prstGeom>
        </p:spPr>
        <p:txBody>
          <a:bodyPr wrap="square">
            <a:spAutoFit/>
          </a:bodyPr>
          <a:lstStyle/>
          <a:p>
            <a:pPr algn="ctr"/>
            <a:r>
              <a:rPr lang="en-US" dirty="0">
                <a:solidFill>
                  <a:schemeClr val="bg1"/>
                </a:solidFill>
                <a:latin typeface="Bahnschrift" panose="020B0502040204020203" pitchFamily="34" charset="0"/>
              </a:rPr>
              <a:t>Demo</a:t>
            </a:r>
          </a:p>
        </p:txBody>
      </p:sp>
      <p:pic>
        <p:nvPicPr>
          <p:cNvPr id="51" name="Picture 50">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2735479" y="3375713"/>
            <a:ext cx="509145" cy="513965"/>
          </a:xfrm>
          <a:prstGeom prst="ellipse">
            <a:avLst/>
          </a:prstGeom>
        </p:spPr>
      </p:pic>
      <p:pic>
        <p:nvPicPr>
          <p:cNvPr id="52" name="Picture 51">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4085959" y="3375713"/>
            <a:ext cx="509145" cy="513965"/>
          </a:xfrm>
          <a:prstGeom prst="ellipse">
            <a:avLst/>
          </a:prstGeom>
        </p:spPr>
      </p:pic>
    </p:spTree>
    <p:extLst>
      <p:ext uri="{BB962C8B-B14F-4D97-AF65-F5344CB8AC3E}">
        <p14:creationId xmlns:p14="http://schemas.microsoft.com/office/powerpoint/2010/main" val="3336237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0B515AF3-A86C-44B2-9065-35A969E32AFE}"/>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Pain point</a:t>
            </a:r>
          </a:p>
        </p:txBody>
      </p:sp>
      <p:grpSp>
        <p:nvGrpSpPr>
          <p:cNvPr id="26" name="Group 25">
            <a:extLst>
              <a:ext uri="{FF2B5EF4-FFF2-40B4-BE49-F238E27FC236}">
                <a16:creationId xmlns="" xmlns:a16="http://schemas.microsoft.com/office/drawing/2014/main" id="{A7C214BE-CEAF-4967-893E-5D225D9E07B9}"/>
              </a:ext>
            </a:extLst>
          </p:cNvPr>
          <p:cNvGrpSpPr/>
          <p:nvPr/>
        </p:nvGrpSpPr>
        <p:grpSpPr>
          <a:xfrm>
            <a:off x="-397066" y="3428999"/>
            <a:ext cx="2999054" cy="3429001"/>
            <a:chOff x="241857" y="3531637"/>
            <a:chExt cx="2801971" cy="3326364"/>
          </a:xfrm>
        </p:grpSpPr>
        <p:pic>
          <p:nvPicPr>
            <p:cNvPr id="19" name="Picture 2" descr="Businessman in different situations Free Vector">
              <a:extLst>
                <a:ext uri="{FF2B5EF4-FFF2-40B4-BE49-F238E27FC236}">
                  <a16:creationId xmlns="" xmlns:a16="http://schemas.microsoft.com/office/drawing/2014/main" id="{D1BBC073-837B-4553-9927-4688C3A45D8F}"/>
                </a:ext>
              </a:extLst>
            </p:cNvPr>
            <p:cNvPicPr>
              <a:picLocks noChangeAspect="1" noChangeArrowheads="1"/>
            </p:cNvPicPr>
            <p:nvPr/>
          </p:nvPicPr>
          <p:blipFill rotWithShape="1">
            <a:blip r:embed="rId2">
              <a:clrChange>
                <a:clrFrom>
                  <a:srgbClr val="80C5C2"/>
                </a:clrFrom>
                <a:clrTo>
                  <a:srgbClr val="80C5C2">
                    <a:alpha val="0"/>
                  </a:srgbClr>
                </a:clrTo>
              </a:clrChange>
              <a:extLst>
                <a:ext uri="{28A0092B-C50C-407E-A947-70E740481C1C}">
                  <a14:useLocalDpi xmlns:a14="http://schemas.microsoft.com/office/drawing/2010/main" val="0"/>
                </a:ext>
              </a:extLst>
            </a:blip>
            <a:srcRect t="7008" r="72692" b="37291"/>
            <a:stretch/>
          </p:blipFill>
          <p:spPr bwMode="auto">
            <a:xfrm>
              <a:off x="241857" y="3531637"/>
              <a:ext cx="2801971" cy="3326364"/>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 xmlns:a16="http://schemas.microsoft.com/office/drawing/2014/main" id="{DAC6252D-14FC-44DD-BB63-3912A1EA68CC}"/>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0306028B-2D65-49C1-AA6B-00D944C59EAE}"/>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7F92C20A-2452-4D59-A11C-9306059285A9}"/>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lock Arc 22">
              <a:extLst>
                <a:ext uri="{FF2B5EF4-FFF2-40B4-BE49-F238E27FC236}">
                  <a16:creationId xmlns="" xmlns:a16="http://schemas.microsoft.com/office/drawing/2014/main" id="{8F672F43-2BBD-448B-81D0-5FBC46215377}"/>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lock Arc 23">
              <a:extLst>
                <a:ext uri="{FF2B5EF4-FFF2-40B4-BE49-F238E27FC236}">
                  <a16:creationId xmlns="" xmlns:a16="http://schemas.microsoft.com/office/drawing/2014/main" id="{6E90A9A7-1B85-443F-9C3E-B119D518BE0D}"/>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a:extLst>
              <a:ext uri="{FF2B5EF4-FFF2-40B4-BE49-F238E27FC236}">
                <a16:creationId xmlns="" xmlns:a16="http://schemas.microsoft.com/office/drawing/2014/main" id="{0E18F369-FC60-45F7-BFF0-45AAA7DD5837}"/>
              </a:ext>
            </a:extLst>
          </p:cNvPr>
          <p:cNvSpPr/>
          <p:nvPr/>
        </p:nvSpPr>
        <p:spPr>
          <a:xfrm>
            <a:off x="2127310" y="1723043"/>
            <a:ext cx="9541564" cy="2554545"/>
          </a:xfrm>
          <a:prstGeom prst="rect">
            <a:avLst/>
          </a:prstGeom>
        </p:spPr>
        <p:txBody>
          <a:bodyPr wrap="square">
            <a:spAutoFit/>
          </a:bodyPr>
          <a:lstStyle/>
          <a:p>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1.      </a:t>
            </a:r>
            <a:r>
              <a:rPr lang="en-US" sz="4000" dirty="0" smtClean="0">
                <a:solidFill>
                  <a:schemeClr val="accent2"/>
                </a:solidFill>
                <a:effectLst>
                  <a:outerShdw blurRad="38100" dist="38100" dir="2700000" algn="tl">
                    <a:srgbClr val="000000">
                      <a:alpha val="43137"/>
                    </a:srgbClr>
                  </a:outerShdw>
                </a:effectLst>
                <a:latin typeface="Bahnschrift" panose="020B0502040204020203" pitchFamily="34" charset="0"/>
              </a:rPr>
              <a:t>Manual </a:t>
            </a: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team classification</a:t>
            </a:r>
            <a:endParaRPr lang="en-US" sz="4000" dirty="0">
              <a:solidFill>
                <a:schemeClr val="bg1"/>
              </a:solidFill>
              <a:effectLst>
                <a:outerShdw blurRad="38100" dist="38100" dir="2700000" algn="tl">
                  <a:srgbClr val="000000">
                    <a:alpha val="43137"/>
                  </a:srgbClr>
                </a:outerShdw>
              </a:effectLst>
              <a:latin typeface="Bahnschrift" panose="020B0502040204020203" pitchFamily="34" charset="0"/>
            </a:endParaRPr>
          </a:p>
          <a:p>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2.     </a:t>
            </a:r>
            <a:r>
              <a:rPr lang="en-US" sz="4000" dirty="0" smtClean="0">
                <a:solidFill>
                  <a:schemeClr val="accent2"/>
                </a:solidFill>
                <a:effectLst>
                  <a:outerShdw blurRad="38100" dist="38100" dir="2700000" algn="tl">
                    <a:srgbClr val="000000">
                      <a:alpha val="43137"/>
                    </a:srgbClr>
                  </a:outerShdw>
                </a:effectLst>
                <a:latin typeface="Bahnschrift" panose="020B0502040204020203" pitchFamily="34" charset="0"/>
              </a:rPr>
              <a:t>Unnoticed</a:t>
            </a: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 reassigned ticket</a:t>
            </a:r>
            <a:endParaRPr lang="en-US" sz="4000" dirty="0">
              <a:solidFill>
                <a:schemeClr val="bg1"/>
              </a:solidFill>
              <a:effectLst>
                <a:outerShdw blurRad="38100" dist="38100" dir="2700000" algn="tl">
                  <a:srgbClr val="000000">
                    <a:alpha val="43137"/>
                  </a:srgbClr>
                </a:outerShdw>
              </a:effectLst>
              <a:latin typeface="Bahnschrift" panose="020B0502040204020203" pitchFamily="34" charset="0"/>
            </a:endParaRPr>
          </a:p>
          <a:p>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3.     </a:t>
            </a:r>
            <a:r>
              <a:rPr lang="en-US" sz="4000" dirty="0">
                <a:solidFill>
                  <a:schemeClr val="accent2"/>
                </a:solidFill>
                <a:effectLst>
                  <a:outerShdw blurRad="38100" dist="38100" dir="2700000" algn="tl">
                    <a:srgbClr val="000000">
                      <a:alpha val="43137"/>
                    </a:srgbClr>
                  </a:outerShdw>
                </a:effectLst>
                <a:latin typeface="Bahnschrift" panose="020B0502040204020203" pitchFamily="34" charset="0"/>
              </a:rPr>
              <a:t>A</a:t>
            </a:r>
            <a:r>
              <a:rPr lang="en-US" sz="4000" dirty="0" smtClean="0">
                <a:solidFill>
                  <a:schemeClr val="accent2"/>
                </a:solidFill>
                <a:effectLst>
                  <a:outerShdw blurRad="38100" dist="38100" dir="2700000" algn="tl">
                    <a:srgbClr val="000000">
                      <a:alpha val="43137"/>
                    </a:srgbClr>
                  </a:outerShdw>
                </a:effectLst>
                <a:latin typeface="Bahnschrift" panose="020B0502040204020203" pitchFamily="34" charset="0"/>
              </a:rPr>
              <a:t>ll time </a:t>
            </a: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monitoring</a:t>
            </a:r>
          </a:p>
          <a:p>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4.     </a:t>
            </a:r>
            <a:r>
              <a:rPr lang="en-US" sz="4000" dirty="0" smtClean="0">
                <a:solidFill>
                  <a:schemeClr val="accent2"/>
                </a:solidFill>
                <a:effectLst>
                  <a:outerShdw blurRad="38100" dist="38100" dir="2700000" algn="tl">
                    <a:srgbClr val="000000">
                      <a:alpha val="43137"/>
                    </a:srgbClr>
                  </a:outerShdw>
                </a:effectLst>
                <a:latin typeface="Bahnschrift" panose="020B0502040204020203" pitchFamily="34" charset="0"/>
              </a:rPr>
              <a:t>Unknown</a:t>
            </a: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 contact point</a:t>
            </a:r>
            <a:endParaRPr lang="en-US" sz="4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121303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17" name="Picture 2" descr="Related image">
            <a:extLst>
              <a:ext uri="{FF2B5EF4-FFF2-40B4-BE49-F238E27FC236}">
                <a16:creationId xmlns="" xmlns:a16="http://schemas.microsoft.com/office/drawing/2014/main" id="{80613E96-E6CD-410E-959D-0D3A3A59F9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086816" y="1160503"/>
            <a:ext cx="8974003" cy="51824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srcRect l="3116" r="6257" b="2959"/>
          <a:stretch/>
        </p:blipFill>
        <p:spPr>
          <a:xfrm>
            <a:off x="3305414" y="1361209"/>
            <a:ext cx="8590082" cy="4834318"/>
          </a:xfrm>
          <a:prstGeom prst="rect">
            <a:avLst/>
          </a:prstGeom>
        </p:spPr>
      </p:pic>
      <p:sp>
        <p:nvSpPr>
          <p:cNvPr id="4" name="Rectangle 3">
            <a:extLst>
              <a:ext uri="{FF2B5EF4-FFF2-40B4-BE49-F238E27FC236}">
                <a16:creationId xmlns="" xmlns:a16="http://schemas.microsoft.com/office/drawing/2014/main" id="{5EA83BAD-4364-4D33-A0E1-11057E09C644}"/>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5" name="Group 4">
            <a:extLst>
              <a:ext uri="{FF2B5EF4-FFF2-40B4-BE49-F238E27FC236}">
                <a16:creationId xmlns="" xmlns:a16="http://schemas.microsoft.com/office/drawing/2014/main" id="{9D32C4F1-941E-4FC1-8B7A-B69A25FC8AA8}"/>
              </a:ext>
            </a:extLst>
          </p:cNvPr>
          <p:cNvGrpSpPr/>
          <p:nvPr/>
        </p:nvGrpSpPr>
        <p:grpSpPr>
          <a:xfrm>
            <a:off x="369178" y="3290103"/>
            <a:ext cx="1957491" cy="3214869"/>
            <a:chOff x="241857" y="3531637"/>
            <a:chExt cx="2801971" cy="4915158"/>
          </a:xfrm>
        </p:grpSpPr>
        <p:pic>
          <p:nvPicPr>
            <p:cNvPr id="6" name="Picture 2" descr="Businessman in different situations Free Vector">
              <a:extLst>
                <a:ext uri="{FF2B5EF4-FFF2-40B4-BE49-F238E27FC236}">
                  <a16:creationId xmlns="" xmlns:a16="http://schemas.microsoft.com/office/drawing/2014/main" id="{3B3D4A02-09EA-450C-8F17-6B1F319929CE}"/>
                </a:ext>
              </a:extLst>
            </p:cNvPr>
            <p:cNvPicPr>
              <a:picLocks noChangeAspect="1" noChangeArrowheads="1"/>
            </p:cNvPicPr>
            <p:nvPr/>
          </p:nvPicPr>
          <p:blipFill rotWithShape="1">
            <a:blip r:embed="rId5">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 xmlns:a16="http://schemas.microsoft.com/office/drawing/2014/main" id="{2546F7F3-D2E7-4ACF-A790-9AD4C96C186A}"/>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7795F64F-3A95-4365-956D-818EA77A2ADE}"/>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338396CF-8078-47C5-8D18-E6622B137D83}"/>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9">
              <a:extLst>
                <a:ext uri="{FF2B5EF4-FFF2-40B4-BE49-F238E27FC236}">
                  <a16:creationId xmlns="" xmlns:a16="http://schemas.microsoft.com/office/drawing/2014/main" id="{8EBB0036-CEB5-4D52-AD20-735C73C8CCBA}"/>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 xmlns:a16="http://schemas.microsoft.com/office/drawing/2014/main" id="{C353F558-F83C-463B-A3CB-81C417C1CC2D}"/>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ectangle 11">
            <a:extLst>
              <a:ext uri="{FF2B5EF4-FFF2-40B4-BE49-F238E27FC236}">
                <a16:creationId xmlns="" xmlns:a16="http://schemas.microsoft.com/office/drawing/2014/main" id="{01EF2AF4-52D7-44B0-AE7F-ACF52C1B3763}"/>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 xmlns:a16="http://schemas.microsoft.com/office/drawing/2014/main" id="{BE03A147-9EE4-43C7-A575-5DB2113B7245}"/>
              </a:ext>
            </a:extLst>
          </p:cNvPr>
          <p:cNvCxnSpPr>
            <a:cxnSpLocks/>
          </p:cNvCxnSpPr>
          <p:nvPr/>
        </p:nvCxnSpPr>
        <p:spPr>
          <a:xfrm flipV="1">
            <a:off x="2326669" y="5092861"/>
            <a:ext cx="1508411" cy="1"/>
          </a:xfrm>
          <a:prstGeom prst="straightConnector1">
            <a:avLst/>
          </a:prstGeom>
          <a:ln w="76200">
            <a:solidFill>
              <a:srgbClr val="653F3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A68A4B71-4809-4732-B138-8B53D94A2A14}"/>
              </a:ext>
            </a:extLst>
          </p:cNvPr>
          <p:cNvSpPr/>
          <p:nvPr/>
        </p:nvSpPr>
        <p:spPr>
          <a:xfrm>
            <a:off x="4100826" y="4280831"/>
            <a:ext cx="7322915" cy="411138"/>
          </a:xfrm>
          <a:prstGeom prst="rect">
            <a:avLst/>
          </a:prstGeom>
          <a:solidFill>
            <a:srgbClr val="FF0000">
              <a:alpha val="22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918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5" name="Picture 2" descr="Related image">
            <a:extLst>
              <a:ext uri="{FF2B5EF4-FFF2-40B4-BE49-F238E27FC236}">
                <a16:creationId xmlns="" xmlns:a16="http://schemas.microsoft.com/office/drawing/2014/main" id="{105D5B77-8F29-42D5-B014-D4D25D228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109967" y="914270"/>
            <a:ext cx="8606776" cy="54691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56654BC6-BF23-48CD-8FF3-0C6B1785C112}"/>
              </a:ext>
            </a:extLst>
          </p:cNvPr>
          <p:cNvPicPr>
            <a:picLocks noChangeAspect="1"/>
          </p:cNvPicPr>
          <p:nvPr/>
        </p:nvPicPr>
        <p:blipFill>
          <a:blip r:embed="rId4"/>
          <a:stretch>
            <a:fillRect/>
          </a:stretch>
        </p:blipFill>
        <p:spPr>
          <a:xfrm>
            <a:off x="3353478" y="1192192"/>
            <a:ext cx="8163334" cy="5023413"/>
          </a:xfrm>
          <a:prstGeom prst="rect">
            <a:avLst/>
          </a:prstGeom>
          <a:ln>
            <a:noFill/>
          </a:ln>
        </p:spPr>
      </p:pic>
      <p:sp>
        <p:nvSpPr>
          <p:cNvPr id="7" name="Rectangle 6">
            <a:extLst>
              <a:ext uri="{FF2B5EF4-FFF2-40B4-BE49-F238E27FC236}">
                <a16:creationId xmlns="" xmlns:a16="http://schemas.microsoft.com/office/drawing/2014/main" id="{44501D11-2030-4F35-B084-C2EFF1D66205}"/>
              </a:ext>
            </a:extLst>
          </p:cNvPr>
          <p:cNvSpPr/>
          <p:nvPr/>
        </p:nvSpPr>
        <p:spPr>
          <a:xfrm>
            <a:off x="6122306" y="1472213"/>
            <a:ext cx="2242181" cy="523220"/>
          </a:xfrm>
          <a:prstGeom prst="rect">
            <a:avLst/>
          </a:prstGeom>
        </p:spPr>
        <p:txBody>
          <a:bodyPr wrap="squar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Notes</a:t>
            </a:r>
          </a:p>
        </p:txBody>
      </p:sp>
      <p:sp>
        <p:nvSpPr>
          <p:cNvPr id="8" name="Freeform 87">
            <a:extLst>
              <a:ext uri="{FF2B5EF4-FFF2-40B4-BE49-F238E27FC236}">
                <a16:creationId xmlns="" xmlns:a16="http://schemas.microsoft.com/office/drawing/2014/main" id="{0C20DF31-9FE7-4320-AB93-E25E13C8C889}"/>
              </a:ext>
            </a:extLst>
          </p:cNvPr>
          <p:cNvSpPr/>
          <p:nvPr/>
        </p:nvSpPr>
        <p:spPr>
          <a:xfrm rot="10800000">
            <a:off x="5426572" y="2066734"/>
            <a:ext cx="860642" cy="330619"/>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B5437CC-84CF-482F-9D56-FD16FCE4A18D}"/>
              </a:ext>
            </a:extLst>
          </p:cNvPr>
          <p:cNvSpPr/>
          <p:nvPr/>
        </p:nvSpPr>
        <p:spPr>
          <a:xfrm>
            <a:off x="9333533" y="1662913"/>
            <a:ext cx="2440261" cy="523220"/>
          </a:xfrm>
          <a:prstGeom prst="rect">
            <a:avLst/>
          </a:prstGeom>
        </p:spPr>
        <p:txBody>
          <a:bodyPr wrap="square">
            <a:spAutoFit/>
          </a:bodyPr>
          <a:lstStyle/>
          <a:p>
            <a:pPr algn="ctr"/>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Customer</a:t>
            </a:r>
          </a:p>
        </p:txBody>
      </p:sp>
      <p:sp>
        <p:nvSpPr>
          <p:cNvPr id="10" name="Freeform 92">
            <a:extLst>
              <a:ext uri="{FF2B5EF4-FFF2-40B4-BE49-F238E27FC236}">
                <a16:creationId xmlns="" xmlns:a16="http://schemas.microsoft.com/office/drawing/2014/main" id="{6D6CD570-0BD2-449E-BB39-4D751D1B0D7C}"/>
              </a:ext>
            </a:extLst>
          </p:cNvPr>
          <p:cNvSpPr/>
          <p:nvPr/>
        </p:nvSpPr>
        <p:spPr>
          <a:xfrm rot="10800000">
            <a:off x="10553664" y="2118906"/>
            <a:ext cx="185195" cy="420623"/>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DD5D321A-7749-4BE4-B1B5-9D8203B954DD}"/>
              </a:ext>
            </a:extLst>
          </p:cNvPr>
          <p:cNvGrpSpPr/>
          <p:nvPr/>
        </p:nvGrpSpPr>
        <p:grpSpPr>
          <a:xfrm>
            <a:off x="369178" y="3290103"/>
            <a:ext cx="1957491" cy="3214869"/>
            <a:chOff x="241857" y="3531637"/>
            <a:chExt cx="2801971" cy="4915158"/>
          </a:xfrm>
        </p:grpSpPr>
        <p:pic>
          <p:nvPicPr>
            <p:cNvPr id="13" name="Picture 2" descr="Businessman in different situations Free Vector">
              <a:extLst>
                <a:ext uri="{FF2B5EF4-FFF2-40B4-BE49-F238E27FC236}">
                  <a16:creationId xmlns="" xmlns:a16="http://schemas.microsoft.com/office/drawing/2014/main" id="{C311A986-404A-403A-908B-8F6472F8AD0C}"/>
                </a:ext>
              </a:extLst>
            </p:cNvPr>
            <p:cNvPicPr>
              <a:picLocks noChangeAspect="1" noChangeArrowheads="1"/>
            </p:cNvPicPr>
            <p:nvPr/>
          </p:nvPicPr>
          <p:blipFill rotWithShape="1">
            <a:blip r:embed="rId5">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 xmlns:a16="http://schemas.microsoft.com/office/drawing/2014/main" id="{8B5507BF-FF53-4437-BDDB-72D001986088}"/>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A54FFCF1-C83B-496B-9D20-1D07342BFC28}"/>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F7268D3D-F424-4AB5-9956-60760EBE4D53}"/>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lock Arc 16">
              <a:extLst>
                <a:ext uri="{FF2B5EF4-FFF2-40B4-BE49-F238E27FC236}">
                  <a16:creationId xmlns="" xmlns:a16="http://schemas.microsoft.com/office/drawing/2014/main" id="{E25E9A12-2B6D-4986-B339-C5C029C2AEE5}"/>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 xmlns:a16="http://schemas.microsoft.com/office/drawing/2014/main" id="{E1A4778E-6C6E-4A67-A876-DD9ED3C5BA60}"/>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Rectangle 18">
            <a:extLst>
              <a:ext uri="{FF2B5EF4-FFF2-40B4-BE49-F238E27FC236}">
                <a16:creationId xmlns="" xmlns:a16="http://schemas.microsoft.com/office/drawing/2014/main" id="{A697DFFB-ADF4-4B66-8BF3-3F3AC87BF4E5}"/>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2345F884-9EBC-425F-8778-317C5AFCDA75}"/>
              </a:ext>
            </a:extLst>
          </p:cNvPr>
          <p:cNvSpPr/>
          <p:nvPr/>
        </p:nvSpPr>
        <p:spPr>
          <a:xfrm>
            <a:off x="541601" y="2675300"/>
            <a:ext cx="583970"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
        <p:nvSpPr>
          <p:cNvPr id="22" name="Rectangle 21">
            <a:extLst>
              <a:ext uri="{FF2B5EF4-FFF2-40B4-BE49-F238E27FC236}">
                <a16:creationId xmlns="" xmlns:a16="http://schemas.microsoft.com/office/drawing/2014/main" id="{36CE3171-298B-4F46-BC7B-A2DB54BFD6DF}"/>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sp>
        <p:nvSpPr>
          <p:cNvPr id="23" name="Rectangle 22">
            <a:extLst>
              <a:ext uri="{FF2B5EF4-FFF2-40B4-BE49-F238E27FC236}">
                <a16:creationId xmlns="" xmlns:a16="http://schemas.microsoft.com/office/drawing/2014/main" id="{4AAC9929-B814-4E67-9076-142969675F02}"/>
              </a:ext>
            </a:extLst>
          </p:cNvPr>
          <p:cNvSpPr/>
          <p:nvPr/>
        </p:nvSpPr>
        <p:spPr>
          <a:xfrm>
            <a:off x="4450880" y="2186133"/>
            <a:ext cx="5324831" cy="3925300"/>
          </a:xfrm>
          <a:prstGeom prst="rect">
            <a:avLst/>
          </a:prstGeom>
          <a:solidFill>
            <a:srgbClr val="FF0000">
              <a:alpha val="14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 xmlns:a16="http://schemas.microsoft.com/office/drawing/2014/main" id="{A8C50BE5-145B-43C7-8D7C-601F4A881FEA}"/>
              </a:ext>
            </a:extLst>
          </p:cNvPr>
          <p:cNvSpPr/>
          <p:nvPr/>
        </p:nvSpPr>
        <p:spPr>
          <a:xfrm>
            <a:off x="9872108" y="2191299"/>
            <a:ext cx="1554011" cy="2114483"/>
          </a:xfrm>
          <a:prstGeom prst="rect">
            <a:avLst/>
          </a:prstGeom>
          <a:solidFill>
            <a:srgbClr val="FF0000">
              <a:alpha val="14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21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17" name="Picture 2" descr="Related image">
            <a:extLst>
              <a:ext uri="{FF2B5EF4-FFF2-40B4-BE49-F238E27FC236}">
                <a16:creationId xmlns="" xmlns:a16="http://schemas.microsoft.com/office/drawing/2014/main" id="{80613E96-E6CD-410E-959D-0D3A3A59F9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086816" y="1117573"/>
            <a:ext cx="8974003" cy="51824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4"/>
          <a:srcRect l="3116" r="6257" b="2959"/>
          <a:stretch/>
        </p:blipFill>
        <p:spPr>
          <a:xfrm>
            <a:off x="3305414" y="1361209"/>
            <a:ext cx="8590082" cy="4834318"/>
          </a:xfrm>
          <a:prstGeom prst="rect">
            <a:avLst/>
          </a:prstGeom>
        </p:spPr>
      </p:pic>
      <p:sp>
        <p:nvSpPr>
          <p:cNvPr id="4" name="Rectangle 3">
            <a:extLst>
              <a:ext uri="{FF2B5EF4-FFF2-40B4-BE49-F238E27FC236}">
                <a16:creationId xmlns="" xmlns:a16="http://schemas.microsoft.com/office/drawing/2014/main" id="{5EA83BAD-4364-4D33-A0E1-11057E09C644}"/>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5" name="Group 4">
            <a:extLst>
              <a:ext uri="{FF2B5EF4-FFF2-40B4-BE49-F238E27FC236}">
                <a16:creationId xmlns="" xmlns:a16="http://schemas.microsoft.com/office/drawing/2014/main" id="{9D32C4F1-941E-4FC1-8B7A-B69A25FC8AA8}"/>
              </a:ext>
            </a:extLst>
          </p:cNvPr>
          <p:cNvGrpSpPr/>
          <p:nvPr/>
        </p:nvGrpSpPr>
        <p:grpSpPr>
          <a:xfrm>
            <a:off x="369178" y="3290103"/>
            <a:ext cx="1957491" cy="3214869"/>
            <a:chOff x="241857" y="3531637"/>
            <a:chExt cx="2801971" cy="4915158"/>
          </a:xfrm>
        </p:grpSpPr>
        <p:pic>
          <p:nvPicPr>
            <p:cNvPr id="6" name="Picture 2" descr="Businessman in different situations Free Vector">
              <a:extLst>
                <a:ext uri="{FF2B5EF4-FFF2-40B4-BE49-F238E27FC236}">
                  <a16:creationId xmlns="" xmlns:a16="http://schemas.microsoft.com/office/drawing/2014/main" id="{3B3D4A02-09EA-450C-8F17-6B1F319929CE}"/>
                </a:ext>
              </a:extLst>
            </p:cNvPr>
            <p:cNvPicPr>
              <a:picLocks noChangeAspect="1" noChangeArrowheads="1"/>
            </p:cNvPicPr>
            <p:nvPr/>
          </p:nvPicPr>
          <p:blipFill rotWithShape="1">
            <a:blip r:embed="rId5">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 xmlns:a16="http://schemas.microsoft.com/office/drawing/2014/main" id="{2546F7F3-D2E7-4ACF-A790-9AD4C96C186A}"/>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7795F64F-3A95-4365-956D-818EA77A2ADE}"/>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338396CF-8078-47C5-8D18-E6622B137D83}"/>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9">
              <a:extLst>
                <a:ext uri="{FF2B5EF4-FFF2-40B4-BE49-F238E27FC236}">
                  <a16:creationId xmlns="" xmlns:a16="http://schemas.microsoft.com/office/drawing/2014/main" id="{8EBB0036-CEB5-4D52-AD20-735C73C8CCBA}"/>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 xmlns:a16="http://schemas.microsoft.com/office/drawing/2014/main" id="{C353F558-F83C-463B-A3CB-81C417C1CC2D}"/>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ectangle 11">
            <a:extLst>
              <a:ext uri="{FF2B5EF4-FFF2-40B4-BE49-F238E27FC236}">
                <a16:creationId xmlns="" xmlns:a16="http://schemas.microsoft.com/office/drawing/2014/main" id="{01EF2AF4-52D7-44B0-AE7F-ACF52C1B3763}"/>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A68A4B71-4809-4732-B138-8B53D94A2A14}"/>
              </a:ext>
            </a:extLst>
          </p:cNvPr>
          <p:cNvSpPr/>
          <p:nvPr/>
        </p:nvSpPr>
        <p:spPr>
          <a:xfrm>
            <a:off x="4072834" y="4253046"/>
            <a:ext cx="7322915" cy="448968"/>
          </a:xfrm>
          <a:prstGeom prst="rect">
            <a:avLst/>
          </a:prstGeom>
          <a:solidFill>
            <a:srgbClr val="FF0000">
              <a:alpha val="22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75683FEB-1B4D-4463-B53A-58F589BB2A27}"/>
              </a:ext>
            </a:extLst>
          </p:cNvPr>
          <p:cNvSpPr txBox="1"/>
          <p:nvPr/>
        </p:nvSpPr>
        <p:spPr>
          <a:xfrm rot="21114027">
            <a:off x="587696" y="1359881"/>
            <a:ext cx="6065755"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1st Pain point</a:t>
            </a:r>
          </a:p>
        </p:txBody>
      </p:sp>
    </p:spTree>
    <p:extLst>
      <p:ext uri="{BB962C8B-B14F-4D97-AF65-F5344CB8AC3E}">
        <p14:creationId xmlns:p14="http://schemas.microsoft.com/office/powerpoint/2010/main" val="3232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2.22222E-6 L 0.00235 0.21528 " pathEditMode="relative" rAng="0" ptsTypes="AA">
                                      <p:cBhvr>
                                        <p:cTn id="6" dur="2000" fill="hold"/>
                                        <p:tgtEl>
                                          <p:spTgt spid="21"/>
                                        </p:tgtEl>
                                        <p:attrNameLst>
                                          <p:attrName>ppt_x</p:attrName>
                                          <p:attrName>ppt_y</p:attrName>
                                        </p:attrNameLst>
                                      </p:cBhvr>
                                      <p:rCtr x="117" y="1076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4" name="Picture 2" descr="Related image">
            <a:extLst>
              <a:ext uri="{FF2B5EF4-FFF2-40B4-BE49-F238E27FC236}">
                <a16:creationId xmlns="" xmlns:a16="http://schemas.microsoft.com/office/drawing/2014/main" id="{A1BDA68C-AA46-439F-A389-F4D469ADD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086816" y="1117573"/>
            <a:ext cx="8974003" cy="51824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9BEE305C-09A0-4E40-8B96-AB4A5D9C7FD2}"/>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6" name="Group 5">
            <a:extLst>
              <a:ext uri="{FF2B5EF4-FFF2-40B4-BE49-F238E27FC236}">
                <a16:creationId xmlns="" xmlns:a16="http://schemas.microsoft.com/office/drawing/2014/main" id="{FC92A7AD-70AC-4C4F-BB62-1188CEC5833C}"/>
              </a:ext>
            </a:extLst>
          </p:cNvPr>
          <p:cNvGrpSpPr/>
          <p:nvPr/>
        </p:nvGrpSpPr>
        <p:grpSpPr>
          <a:xfrm>
            <a:off x="369178" y="3290103"/>
            <a:ext cx="1957491" cy="3214869"/>
            <a:chOff x="241857" y="3531637"/>
            <a:chExt cx="2801971" cy="4915158"/>
          </a:xfrm>
        </p:grpSpPr>
        <p:pic>
          <p:nvPicPr>
            <p:cNvPr id="7" name="Picture 2" descr="Businessman in different situations Free Vector">
              <a:extLst>
                <a:ext uri="{FF2B5EF4-FFF2-40B4-BE49-F238E27FC236}">
                  <a16:creationId xmlns="" xmlns:a16="http://schemas.microsoft.com/office/drawing/2014/main" id="{940E180A-0EFF-47DC-8D38-143B0BAA2500}"/>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 xmlns:a16="http://schemas.microsoft.com/office/drawing/2014/main" id="{1E8878A3-6D36-4B0F-A503-56D739D03C05}"/>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4895669A-B537-4729-B70F-99D0F2CBF499}"/>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48625A95-D424-40A3-8AD5-24DBA68C9192}"/>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lock Arc 10">
              <a:extLst>
                <a:ext uri="{FF2B5EF4-FFF2-40B4-BE49-F238E27FC236}">
                  <a16:creationId xmlns="" xmlns:a16="http://schemas.microsoft.com/office/drawing/2014/main" id="{C3DFDC8E-0654-4A83-95DE-714FF3922370}"/>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 xmlns:a16="http://schemas.microsoft.com/office/drawing/2014/main" id="{2282301E-CA27-42BD-9330-EF9A9C85A0DB}"/>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Rectangle 12">
            <a:extLst>
              <a:ext uri="{FF2B5EF4-FFF2-40B4-BE49-F238E27FC236}">
                <a16:creationId xmlns="" xmlns:a16="http://schemas.microsoft.com/office/drawing/2014/main" id="{5BBDC6D1-8D3D-408F-AAEA-DF2176E0AF06}"/>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 xmlns:a16="http://schemas.microsoft.com/office/drawing/2014/main" id="{4AA5859A-37B4-45F3-BCA8-867B7619B506}"/>
              </a:ext>
            </a:extLst>
          </p:cNvPr>
          <p:cNvSpPr/>
          <p:nvPr/>
        </p:nvSpPr>
        <p:spPr>
          <a:xfrm>
            <a:off x="445667" y="1597306"/>
            <a:ext cx="2362447" cy="1339769"/>
          </a:xfrm>
          <a:prstGeom prst="wedgeRectCallout">
            <a:avLst/>
          </a:prstGeom>
          <a:solidFill>
            <a:schemeClr val="bg1"/>
          </a:solidFill>
          <a:ln w="571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8F70E93C-00ED-47BB-A050-FF55264FB602}"/>
              </a:ext>
            </a:extLst>
          </p:cNvPr>
          <p:cNvSpPr/>
          <p:nvPr/>
        </p:nvSpPr>
        <p:spPr>
          <a:xfrm>
            <a:off x="638454" y="1818230"/>
            <a:ext cx="2288803" cy="707886"/>
          </a:xfrm>
          <a:prstGeom prst="rect">
            <a:avLst/>
          </a:prstGeom>
        </p:spPr>
        <p:txBody>
          <a:bodyPr wrap="square">
            <a:spAutoFit/>
          </a:bodyPr>
          <a:lstStyle/>
          <a:p>
            <a:r>
              <a:rPr lang="en-US" sz="2000" dirty="0">
                <a:solidFill>
                  <a:srgbClr val="653F32"/>
                </a:solidFill>
                <a:effectLst>
                  <a:outerShdw blurRad="38100" dist="38100" dir="2700000" algn="tl">
                    <a:srgbClr val="000000">
                      <a:alpha val="43137"/>
                    </a:srgbClr>
                  </a:outerShdw>
                </a:effectLst>
                <a:latin typeface="Bahnschrift" panose="020B0502040204020203" pitchFamily="34" charset="0"/>
              </a:rPr>
              <a:t>Yesterday …</a:t>
            </a:r>
          </a:p>
          <a:p>
            <a:r>
              <a:rPr lang="en-US" sz="2000" dirty="0">
                <a:solidFill>
                  <a:srgbClr val="653F32"/>
                </a:solidFill>
                <a:effectLst>
                  <a:outerShdw blurRad="38100" dist="38100" dir="2700000" algn="tl">
                    <a:srgbClr val="000000">
                      <a:alpha val="43137"/>
                    </a:srgbClr>
                  </a:outerShdw>
                </a:effectLst>
                <a:latin typeface="Bahnschrift" panose="020B0502040204020203" pitchFamily="34" charset="0"/>
              </a:rPr>
              <a:t>INC000012142120</a:t>
            </a:r>
          </a:p>
        </p:txBody>
      </p:sp>
      <p:pic>
        <p:nvPicPr>
          <p:cNvPr id="16" name="Picture 15"/>
          <p:cNvPicPr>
            <a:picLocks noChangeAspect="1"/>
          </p:cNvPicPr>
          <p:nvPr/>
        </p:nvPicPr>
        <p:blipFill rotWithShape="1">
          <a:blip r:embed="rId5"/>
          <a:srcRect l="3116" r="6257" b="2959"/>
          <a:stretch/>
        </p:blipFill>
        <p:spPr>
          <a:xfrm>
            <a:off x="3305414" y="1361209"/>
            <a:ext cx="8590082" cy="4834318"/>
          </a:xfrm>
          <a:prstGeom prst="rect">
            <a:avLst/>
          </a:prstGeom>
        </p:spPr>
      </p:pic>
      <p:sp>
        <p:nvSpPr>
          <p:cNvPr id="19" name="Rectangle 18">
            <a:extLst>
              <a:ext uri="{FF2B5EF4-FFF2-40B4-BE49-F238E27FC236}">
                <a16:creationId xmlns="" xmlns:a16="http://schemas.microsoft.com/office/drawing/2014/main" id="{A68A4B71-4809-4732-B138-8B53D94A2A14}"/>
              </a:ext>
            </a:extLst>
          </p:cNvPr>
          <p:cNvSpPr/>
          <p:nvPr/>
        </p:nvSpPr>
        <p:spPr>
          <a:xfrm>
            <a:off x="4072834" y="4253046"/>
            <a:ext cx="7322915" cy="448968"/>
          </a:xfrm>
          <a:prstGeom prst="rect">
            <a:avLst/>
          </a:prstGeom>
          <a:solidFill>
            <a:srgbClr val="FF0000">
              <a:alpha val="22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45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2.22222E-6 L 0.00235 0.21528 " pathEditMode="relative" rAng="0" ptsTypes="AA">
                                      <p:cBhvr>
                                        <p:cTn id="6" dur="2000" fill="hold"/>
                                        <p:tgtEl>
                                          <p:spTgt spid="19"/>
                                        </p:tgtEl>
                                        <p:attrNameLst>
                                          <p:attrName>ppt_x</p:attrName>
                                          <p:attrName>ppt_y</p:attrName>
                                        </p:attrNameLst>
                                      </p:cBhvr>
                                      <p:rCtr x="117" y="10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0"/>
            <a:ext cx="12192000" cy="2504248"/>
          </a:xfrm>
          <a:prstGeom prst="rect">
            <a:avLst/>
          </a:prstGeom>
          <a:solidFill>
            <a:srgbClr val="4C8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6D676FD0-EA68-4826-92C3-78000FAEAE76}"/>
              </a:ext>
            </a:extLst>
          </p:cNvPr>
          <p:cNvPicPr>
            <a:picLocks noChangeAspect="1"/>
          </p:cNvPicPr>
          <p:nvPr/>
        </p:nvPicPr>
        <p:blipFill rotWithShape="1">
          <a:blip r:embed="rId3">
            <a:extLst>
              <a:ext uri="{28A0092B-C50C-407E-A947-70E740481C1C}">
                <a14:useLocalDpi xmlns:a14="http://schemas.microsoft.com/office/drawing/2010/main" val="0"/>
              </a:ext>
            </a:extLst>
          </a:blip>
          <a:srcRect l="8556" t="30775" b="25371"/>
          <a:stretch/>
        </p:blipFill>
        <p:spPr>
          <a:xfrm>
            <a:off x="4892377" y="1747693"/>
            <a:ext cx="2649117" cy="2606059"/>
          </a:xfrm>
          <a:prstGeom prst="ellipse">
            <a:avLst/>
          </a:prstGeom>
        </p:spPr>
      </p:pic>
      <p:sp>
        <p:nvSpPr>
          <p:cNvPr id="2" name="Rectangle 1"/>
          <p:cNvSpPr/>
          <p:nvPr/>
        </p:nvSpPr>
        <p:spPr>
          <a:xfrm>
            <a:off x="3392985" y="99744"/>
            <a:ext cx="5179623" cy="1200329"/>
          </a:xfrm>
          <a:prstGeom prst="rect">
            <a:avLst/>
          </a:prstGeom>
        </p:spPr>
        <p:txBody>
          <a:bodyPr wrap="non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Introduction</a:t>
            </a:r>
          </a:p>
        </p:txBody>
      </p:sp>
      <p:sp>
        <p:nvSpPr>
          <p:cNvPr id="13" name="Rectangle 12">
            <a:extLst>
              <a:ext uri="{FF2B5EF4-FFF2-40B4-BE49-F238E27FC236}">
                <a16:creationId xmlns="" xmlns:a16="http://schemas.microsoft.com/office/drawing/2014/main" id="{D93FC266-172A-48AA-AAD6-FB08F0B59049}"/>
              </a:ext>
            </a:extLst>
          </p:cNvPr>
          <p:cNvSpPr/>
          <p:nvPr/>
        </p:nvSpPr>
        <p:spPr>
          <a:xfrm>
            <a:off x="8656590" y="4531555"/>
            <a:ext cx="3057247"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Weeya Weerawatpruchya</a:t>
            </a:r>
          </a:p>
        </p:txBody>
      </p:sp>
      <p:sp>
        <p:nvSpPr>
          <p:cNvPr id="14" name="Rectangle 13">
            <a:extLst>
              <a:ext uri="{FF2B5EF4-FFF2-40B4-BE49-F238E27FC236}">
                <a16:creationId xmlns="" xmlns:a16="http://schemas.microsoft.com/office/drawing/2014/main" id="{6C3877FE-0CA9-403B-B246-0BF105288C16}"/>
              </a:ext>
            </a:extLst>
          </p:cNvPr>
          <p:cNvSpPr/>
          <p:nvPr/>
        </p:nvSpPr>
        <p:spPr>
          <a:xfrm>
            <a:off x="928147" y="4531555"/>
            <a:ext cx="2951449"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Phanupong Rangsanseri</a:t>
            </a:r>
          </a:p>
        </p:txBody>
      </p:sp>
      <p:sp>
        <p:nvSpPr>
          <p:cNvPr id="15" name="Rectangle 14">
            <a:extLst>
              <a:ext uri="{FF2B5EF4-FFF2-40B4-BE49-F238E27FC236}">
                <a16:creationId xmlns="" xmlns:a16="http://schemas.microsoft.com/office/drawing/2014/main" id="{C37D832D-81A3-455A-9ACC-CE0B93170D56}"/>
              </a:ext>
            </a:extLst>
          </p:cNvPr>
          <p:cNvSpPr/>
          <p:nvPr/>
        </p:nvSpPr>
        <p:spPr>
          <a:xfrm>
            <a:off x="4723094" y="4531555"/>
            <a:ext cx="2818400"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Warrawit Patanavanich</a:t>
            </a:r>
          </a:p>
        </p:txBody>
      </p:sp>
      <p:pic>
        <p:nvPicPr>
          <p:cNvPr id="17" name="Picture 16">
            <a:extLst>
              <a:ext uri="{FF2B5EF4-FFF2-40B4-BE49-F238E27FC236}">
                <a16:creationId xmlns="" xmlns:a16="http://schemas.microsoft.com/office/drawing/2014/main" id="{7D9A7954-CD13-4733-B0F3-D421E2C7D1A9}"/>
              </a:ext>
            </a:extLst>
          </p:cNvPr>
          <p:cNvPicPr>
            <a:picLocks noChangeAspect="1"/>
          </p:cNvPicPr>
          <p:nvPr/>
        </p:nvPicPr>
        <p:blipFill rotWithShape="1">
          <a:blip r:embed="rId4">
            <a:extLst>
              <a:ext uri="{28A0092B-C50C-407E-A947-70E740481C1C}">
                <a14:useLocalDpi xmlns:a14="http://schemas.microsoft.com/office/drawing/2010/main" val="0"/>
              </a:ext>
            </a:extLst>
          </a:blip>
          <a:srcRect l="12292" t="24263" r="9530" b="37995"/>
          <a:stretch/>
        </p:blipFill>
        <p:spPr>
          <a:xfrm>
            <a:off x="1117117" y="1747693"/>
            <a:ext cx="2573510" cy="2588455"/>
          </a:xfrm>
          <a:prstGeom prst="ellipse">
            <a:avLst/>
          </a:prstGeom>
        </p:spPr>
      </p:pic>
      <p:pic>
        <p:nvPicPr>
          <p:cNvPr id="19" name="Picture 18">
            <a:extLst>
              <a:ext uri="{FF2B5EF4-FFF2-40B4-BE49-F238E27FC236}">
                <a16:creationId xmlns="" xmlns:a16="http://schemas.microsoft.com/office/drawing/2014/main" id="{7586F665-5616-4638-9BBD-3747B83CA756}"/>
              </a:ext>
            </a:extLst>
          </p:cNvPr>
          <p:cNvPicPr>
            <a:picLocks noChangeAspect="1"/>
          </p:cNvPicPr>
          <p:nvPr/>
        </p:nvPicPr>
        <p:blipFill rotWithShape="1">
          <a:blip r:embed="rId5">
            <a:extLst>
              <a:ext uri="{28A0092B-C50C-407E-A947-70E740481C1C}">
                <a14:useLocalDpi xmlns:a14="http://schemas.microsoft.com/office/drawing/2010/main" val="0"/>
              </a:ext>
            </a:extLst>
          </a:blip>
          <a:srcRect l="4537" t="33290" r="17285" b="28967"/>
          <a:stretch/>
        </p:blipFill>
        <p:spPr>
          <a:xfrm>
            <a:off x="8898458" y="1765297"/>
            <a:ext cx="2573510" cy="2588455"/>
          </a:xfrm>
          <a:prstGeom prst="ellipse">
            <a:avLst/>
          </a:prstGeom>
        </p:spPr>
      </p:pic>
      <p:sp>
        <p:nvSpPr>
          <p:cNvPr id="9" name="Rectangle 8">
            <a:extLst>
              <a:ext uri="{FF2B5EF4-FFF2-40B4-BE49-F238E27FC236}">
                <a16:creationId xmlns="" xmlns:a16="http://schemas.microsoft.com/office/drawing/2014/main" id="{6C3877FE-0CA9-403B-B246-0BF105288C16}"/>
              </a:ext>
            </a:extLst>
          </p:cNvPr>
          <p:cNvSpPr/>
          <p:nvPr/>
        </p:nvSpPr>
        <p:spPr>
          <a:xfrm>
            <a:off x="1906779" y="5460979"/>
            <a:ext cx="1061509" cy="523220"/>
          </a:xfrm>
          <a:prstGeom prst="rect">
            <a:avLst/>
          </a:prstGeom>
        </p:spPr>
        <p:txBody>
          <a:bodyPr wrap="none">
            <a:spAutoFit/>
          </a:bodyPr>
          <a:lstStyle/>
          <a:p>
            <a:r>
              <a:rPr lang="en-US" sz="2800" dirty="0">
                <a:solidFill>
                  <a:srgbClr val="00B0BF"/>
                </a:solidFill>
                <a:effectLst>
                  <a:outerShdw blurRad="38100" dist="38100" dir="2700000" algn="tl">
                    <a:srgbClr val="000000">
                      <a:alpha val="43137"/>
                    </a:srgbClr>
                  </a:outerShdw>
                </a:effectLst>
                <a:latin typeface="Bahnschrift" panose="020B0502040204020203" pitchFamily="34" charset="0"/>
              </a:rPr>
              <a:t>Earth</a:t>
            </a:r>
          </a:p>
        </p:txBody>
      </p:sp>
      <p:sp>
        <p:nvSpPr>
          <p:cNvPr id="10" name="Rectangle 9">
            <a:extLst>
              <a:ext uri="{FF2B5EF4-FFF2-40B4-BE49-F238E27FC236}">
                <a16:creationId xmlns="" xmlns:a16="http://schemas.microsoft.com/office/drawing/2014/main" id="{6C3877FE-0CA9-403B-B246-0BF105288C16}"/>
              </a:ext>
            </a:extLst>
          </p:cNvPr>
          <p:cNvSpPr/>
          <p:nvPr/>
        </p:nvSpPr>
        <p:spPr>
          <a:xfrm>
            <a:off x="9921800" y="5493029"/>
            <a:ext cx="808235" cy="523220"/>
          </a:xfrm>
          <a:prstGeom prst="rect">
            <a:avLst/>
          </a:prstGeom>
        </p:spPr>
        <p:txBody>
          <a:bodyPr wrap="none">
            <a:spAutoFit/>
          </a:bodyPr>
          <a:lstStyle/>
          <a:p>
            <a:r>
              <a:rPr lang="en-US" sz="2800" dirty="0">
                <a:solidFill>
                  <a:srgbClr val="00B0BF"/>
                </a:solidFill>
                <a:effectLst>
                  <a:outerShdw blurRad="38100" dist="38100" dir="2700000" algn="tl">
                    <a:srgbClr val="000000">
                      <a:alpha val="43137"/>
                    </a:srgbClr>
                  </a:outerShdw>
                </a:effectLst>
                <a:latin typeface="Bahnschrift" panose="020B0502040204020203" pitchFamily="34" charset="0"/>
              </a:rPr>
              <a:t>Boo</a:t>
            </a:r>
          </a:p>
        </p:txBody>
      </p:sp>
      <p:sp>
        <p:nvSpPr>
          <p:cNvPr id="11" name="Rectangle 10">
            <a:extLst>
              <a:ext uri="{FF2B5EF4-FFF2-40B4-BE49-F238E27FC236}">
                <a16:creationId xmlns="" xmlns:a16="http://schemas.microsoft.com/office/drawing/2014/main" id="{D93FC266-172A-48AA-AAD6-FB08F0B59049}"/>
              </a:ext>
            </a:extLst>
          </p:cNvPr>
          <p:cNvSpPr/>
          <p:nvPr/>
        </p:nvSpPr>
        <p:spPr>
          <a:xfrm>
            <a:off x="8776013" y="4915116"/>
            <a:ext cx="2818400"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Computer </a:t>
            </a:r>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Engineer, </a:t>
            </a:r>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KU</a:t>
            </a:r>
          </a:p>
        </p:txBody>
      </p:sp>
      <p:sp>
        <p:nvSpPr>
          <p:cNvPr id="12" name="Rectangle 11">
            <a:extLst>
              <a:ext uri="{FF2B5EF4-FFF2-40B4-BE49-F238E27FC236}">
                <a16:creationId xmlns="" xmlns:a16="http://schemas.microsoft.com/office/drawing/2014/main" id="{6C3877FE-0CA9-403B-B246-0BF105288C16}"/>
              </a:ext>
            </a:extLst>
          </p:cNvPr>
          <p:cNvSpPr/>
          <p:nvPr/>
        </p:nvSpPr>
        <p:spPr>
          <a:xfrm>
            <a:off x="5601539" y="5493029"/>
            <a:ext cx="753732" cy="523220"/>
          </a:xfrm>
          <a:prstGeom prst="rect">
            <a:avLst/>
          </a:prstGeom>
        </p:spPr>
        <p:txBody>
          <a:bodyPr wrap="none">
            <a:spAutoFit/>
          </a:bodyPr>
          <a:lstStyle/>
          <a:p>
            <a:r>
              <a:rPr lang="en-US" sz="2800" dirty="0">
                <a:solidFill>
                  <a:srgbClr val="00B0BF"/>
                </a:solidFill>
                <a:effectLst>
                  <a:outerShdw blurRad="38100" dist="38100" dir="2700000" algn="tl">
                    <a:srgbClr val="000000">
                      <a:alpha val="43137"/>
                    </a:srgbClr>
                  </a:outerShdw>
                </a:effectLst>
                <a:latin typeface="Bahnschrift" panose="020B0502040204020203" pitchFamily="34" charset="0"/>
              </a:rPr>
              <a:t>Joe</a:t>
            </a:r>
          </a:p>
        </p:txBody>
      </p:sp>
      <p:sp>
        <p:nvSpPr>
          <p:cNvPr id="16" name="Rectangle 15">
            <a:extLst>
              <a:ext uri="{FF2B5EF4-FFF2-40B4-BE49-F238E27FC236}">
                <a16:creationId xmlns="" xmlns:a16="http://schemas.microsoft.com/office/drawing/2014/main" id="{D93FC266-172A-48AA-AAD6-FB08F0B59049}"/>
              </a:ext>
            </a:extLst>
          </p:cNvPr>
          <p:cNvSpPr/>
          <p:nvPr/>
        </p:nvSpPr>
        <p:spPr>
          <a:xfrm>
            <a:off x="4649839" y="4940600"/>
            <a:ext cx="3191899"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Computer </a:t>
            </a:r>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Engineer, </a:t>
            </a:r>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KMITL</a:t>
            </a:r>
          </a:p>
        </p:txBody>
      </p:sp>
      <p:sp>
        <p:nvSpPr>
          <p:cNvPr id="18" name="Rectangle 17">
            <a:extLst>
              <a:ext uri="{FF2B5EF4-FFF2-40B4-BE49-F238E27FC236}">
                <a16:creationId xmlns="" xmlns:a16="http://schemas.microsoft.com/office/drawing/2014/main" id="{D93FC266-172A-48AA-AAD6-FB08F0B59049}"/>
              </a:ext>
            </a:extLst>
          </p:cNvPr>
          <p:cNvSpPr/>
          <p:nvPr/>
        </p:nvSpPr>
        <p:spPr>
          <a:xfrm>
            <a:off x="605943" y="4996267"/>
            <a:ext cx="3653564" cy="400110"/>
          </a:xfrm>
          <a:prstGeom prst="rect">
            <a:avLst/>
          </a:prstGeom>
        </p:spPr>
        <p:txBody>
          <a:bodyPr wrap="none">
            <a:spAutoFit/>
          </a:bodyPr>
          <a:lstStyle/>
          <a:p>
            <a:r>
              <a:rPr lang="en-US" sz="2000" dirty="0" smtClean="0">
                <a:solidFill>
                  <a:srgbClr val="00B0BF"/>
                </a:solidFill>
                <a:effectLst>
                  <a:outerShdw blurRad="38100" dist="38100" dir="2700000" algn="tl">
                    <a:srgbClr val="000000">
                      <a:alpha val="43137"/>
                    </a:srgbClr>
                  </a:outerShdw>
                </a:effectLst>
                <a:latin typeface="Bahnschrift" panose="020B0502040204020203" pitchFamily="34" charset="0"/>
              </a:rPr>
              <a:t>Information Technology, KMITL</a:t>
            </a:r>
            <a:endParaRPr lang="en-US" sz="2000" dirty="0">
              <a:solidFill>
                <a:srgbClr val="00B0BF"/>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09477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751" b="5671"/>
          <a:stretch/>
        </p:blipFill>
        <p:spPr>
          <a:xfrm>
            <a:off x="211167" y="2715759"/>
            <a:ext cx="3633046" cy="270037"/>
          </a:xfrm>
          <a:prstGeom prst="rect">
            <a:avLst/>
          </a:prstGeom>
        </p:spPr>
      </p:pic>
      <p:pic>
        <p:nvPicPr>
          <p:cNvPr id="5" name="Picture 2" descr="Related image">
            <a:extLst>
              <a:ext uri="{FF2B5EF4-FFF2-40B4-BE49-F238E27FC236}">
                <a16:creationId xmlns="" xmlns:a16="http://schemas.microsoft.com/office/drawing/2014/main" id="{F7EB2E26-9229-4A9A-96DE-8FC63BC955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068" t="7168" r="25751" b="38000"/>
          <a:stretch/>
        </p:blipFill>
        <p:spPr bwMode="auto">
          <a:xfrm>
            <a:off x="4138005" y="1724627"/>
            <a:ext cx="7922813" cy="45753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8BAD8866-7B5E-4680-BB96-69D51EE238BE}"/>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7" name="Group 6">
            <a:extLst>
              <a:ext uri="{FF2B5EF4-FFF2-40B4-BE49-F238E27FC236}">
                <a16:creationId xmlns="" xmlns:a16="http://schemas.microsoft.com/office/drawing/2014/main" id="{F8E8501D-88E5-4A96-BAB8-802B9C149CE4}"/>
              </a:ext>
            </a:extLst>
          </p:cNvPr>
          <p:cNvGrpSpPr/>
          <p:nvPr/>
        </p:nvGrpSpPr>
        <p:grpSpPr>
          <a:xfrm>
            <a:off x="369178" y="3290103"/>
            <a:ext cx="1957491" cy="3214869"/>
            <a:chOff x="241857" y="3531637"/>
            <a:chExt cx="2801971" cy="4915158"/>
          </a:xfrm>
        </p:grpSpPr>
        <p:pic>
          <p:nvPicPr>
            <p:cNvPr id="8" name="Picture 2" descr="Businessman in different situations Free Vector">
              <a:extLst>
                <a:ext uri="{FF2B5EF4-FFF2-40B4-BE49-F238E27FC236}">
                  <a16:creationId xmlns="" xmlns:a16="http://schemas.microsoft.com/office/drawing/2014/main" id="{63BFBAF1-AE37-4D89-85A0-F9654BC977D2}"/>
                </a:ext>
              </a:extLst>
            </p:cNvPr>
            <p:cNvPicPr>
              <a:picLocks noChangeAspect="1" noChangeArrowheads="1"/>
            </p:cNvPicPr>
            <p:nvPr/>
          </p:nvPicPr>
          <p:blipFill rotWithShape="1">
            <a:blip r:embed="rId5">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 xmlns:a16="http://schemas.microsoft.com/office/drawing/2014/main" id="{C12156BB-DAC0-4447-995F-435BC9ED5AB5}"/>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EBDFB01F-E447-4969-8143-5F73017A2769}"/>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4144C568-0F6B-4627-A331-8DF795FEDC36}"/>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 xmlns:a16="http://schemas.microsoft.com/office/drawing/2014/main" id="{DD977E9C-A4AD-4C96-AEA6-D2CF340C8E6E}"/>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 xmlns:a16="http://schemas.microsoft.com/office/drawing/2014/main" id="{02B36E92-38BA-4B55-8BA0-1FC00039C053}"/>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 name="Rectangle 13">
            <a:extLst>
              <a:ext uri="{FF2B5EF4-FFF2-40B4-BE49-F238E27FC236}">
                <a16:creationId xmlns="" xmlns:a16="http://schemas.microsoft.com/office/drawing/2014/main" id="{12977A0C-2F8D-40F0-BB86-DD295D342A51}"/>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 xmlns:a16="http://schemas.microsoft.com/office/drawing/2014/main" id="{FEF263A6-9252-4D61-A73D-10BC63EECEF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387456" y="1944547"/>
            <a:ext cx="7435365" cy="4140900"/>
          </a:xfrm>
          <a:prstGeom prst="rect">
            <a:avLst/>
          </a:prstGeom>
        </p:spPr>
      </p:pic>
      <p:sp>
        <p:nvSpPr>
          <p:cNvPr id="20" name="Right Brace 19">
            <a:extLst>
              <a:ext uri="{FF2B5EF4-FFF2-40B4-BE49-F238E27FC236}">
                <a16:creationId xmlns="" xmlns:a16="http://schemas.microsoft.com/office/drawing/2014/main" id="{8970357E-6941-41A1-9D28-C7E65CEA5A1B}"/>
              </a:ext>
            </a:extLst>
          </p:cNvPr>
          <p:cNvSpPr/>
          <p:nvPr/>
        </p:nvSpPr>
        <p:spPr>
          <a:xfrm>
            <a:off x="10162572" y="4150822"/>
            <a:ext cx="613459" cy="1502156"/>
          </a:xfrm>
          <a:prstGeom prst="rightBrace">
            <a:avLst>
              <a:gd name="adj1" fmla="val 8333"/>
              <a:gd name="adj2" fmla="val 48459"/>
            </a:avLst>
          </a:prstGeom>
          <a:ln w="57150">
            <a:solidFill>
              <a:srgbClr val="653F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21">
            <a:extLst>
              <a:ext uri="{FF2B5EF4-FFF2-40B4-BE49-F238E27FC236}">
                <a16:creationId xmlns="" xmlns:a16="http://schemas.microsoft.com/office/drawing/2014/main" id="{BB329750-F427-4B0A-88D8-4AB98B4D1E9B}"/>
              </a:ext>
            </a:extLst>
          </p:cNvPr>
          <p:cNvSpPr/>
          <p:nvPr/>
        </p:nvSpPr>
        <p:spPr>
          <a:xfrm rot="10800000">
            <a:off x="3898573" y="4106703"/>
            <a:ext cx="444476" cy="2000352"/>
          </a:xfrm>
          <a:prstGeom prst="rightBracket">
            <a:avLst>
              <a:gd name="adj" fmla="val 1000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 xmlns:a16="http://schemas.microsoft.com/office/drawing/2014/main" id="{156CC26B-8386-4271-A51E-A6722DE4DA9C}"/>
              </a:ext>
            </a:extLst>
          </p:cNvPr>
          <p:cNvSpPr/>
          <p:nvPr/>
        </p:nvSpPr>
        <p:spPr>
          <a:xfrm>
            <a:off x="2518955" y="4543594"/>
            <a:ext cx="1474312" cy="707886"/>
          </a:xfrm>
          <a:prstGeom prst="rect">
            <a:avLst/>
          </a:prstGeom>
        </p:spPr>
        <p:txBody>
          <a:bodyPr wrap="square">
            <a:spAutoFit/>
          </a:bodyPr>
          <a:lstStyle/>
          <a:p>
            <a:r>
              <a:rPr lang="en-US" sz="4000" dirty="0">
                <a:solidFill>
                  <a:srgbClr val="0070C0"/>
                </a:solidFill>
                <a:effectLst>
                  <a:outerShdw blurRad="38100" dist="38100" dir="2700000" algn="tl">
                    <a:srgbClr val="000000">
                      <a:alpha val="43137"/>
                    </a:srgbClr>
                  </a:outerShdw>
                </a:effectLst>
                <a:latin typeface="Bahnschrift" panose="020B0502040204020203" pitchFamily="34" charset="0"/>
              </a:rPr>
              <a:t>Done</a:t>
            </a:r>
          </a:p>
        </p:txBody>
      </p:sp>
      <p:sp>
        <p:nvSpPr>
          <p:cNvPr id="19" name="Freeform: Shape 18">
            <a:extLst>
              <a:ext uri="{FF2B5EF4-FFF2-40B4-BE49-F238E27FC236}">
                <a16:creationId xmlns="" xmlns:a16="http://schemas.microsoft.com/office/drawing/2014/main" id="{0BB1F345-1DB2-4F67-804A-E8EB645EFD42}"/>
              </a:ext>
            </a:extLst>
          </p:cNvPr>
          <p:cNvSpPr/>
          <p:nvPr/>
        </p:nvSpPr>
        <p:spPr>
          <a:xfrm>
            <a:off x="3226065" y="3151459"/>
            <a:ext cx="1586786" cy="1910487"/>
          </a:xfrm>
          <a:custGeom>
            <a:avLst/>
            <a:gdLst>
              <a:gd name="connsiteX0" fmla="*/ 0 w 891251"/>
              <a:gd name="connsiteY0" fmla="*/ 0 h 1632031"/>
              <a:gd name="connsiteX1" fmla="*/ 185195 w 891251"/>
              <a:gd name="connsiteY1" fmla="*/ 1006998 h 1632031"/>
              <a:gd name="connsiteX2" fmla="*/ 891251 w 891251"/>
              <a:gd name="connsiteY2" fmla="*/ 1632031 h 1632031"/>
            </a:gdLst>
            <a:ahLst/>
            <a:cxnLst>
              <a:cxn ang="0">
                <a:pos x="connsiteX0" y="connsiteY0"/>
              </a:cxn>
              <a:cxn ang="0">
                <a:pos x="connsiteX1" y="connsiteY1"/>
              </a:cxn>
              <a:cxn ang="0">
                <a:pos x="connsiteX2" y="connsiteY2"/>
              </a:cxn>
            </a:cxnLst>
            <a:rect l="l" t="t" r="r" b="b"/>
            <a:pathLst>
              <a:path w="891251" h="1632031">
                <a:moveTo>
                  <a:pt x="0" y="0"/>
                </a:moveTo>
                <a:cubicBezTo>
                  <a:pt x="18326" y="367496"/>
                  <a:pt x="36653" y="734993"/>
                  <a:pt x="185195" y="1006998"/>
                </a:cubicBezTo>
                <a:cubicBezTo>
                  <a:pt x="333737" y="1279003"/>
                  <a:pt x="612494" y="1455517"/>
                  <a:pt x="891251" y="1632031"/>
                </a:cubicBezTo>
              </a:path>
            </a:pathLst>
          </a:custGeom>
          <a:noFill/>
          <a:ln w="76200">
            <a:solidFill>
              <a:srgbClr val="C0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FC19A02D-7AD9-4167-8D60-67F7AE465975}"/>
              </a:ext>
            </a:extLst>
          </p:cNvPr>
          <p:cNvSpPr txBox="1"/>
          <p:nvPr/>
        </p:nvSpPr>
        <p:spPr>
          <a:xfrm rot="21114027">
            <a:off x="583721" y="1303742"/>
            <a:ext cx="6862666"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2nd Pain point</a:t>
            </a:r>
          </a:p>
        </p:txBody>
      </p:sp>
    </p:spTree>
    <p:extLst>
      <p:ext uri="{BB962C8B-B14F-4D97-AF65-F5344CB8AC3E}">
        <p14:creationId xmlns:p14="http://schemas.microsoft.com/office/powerpoint/2010/main" val="13404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 xmlns:a16="http://schemas.microsoft.com/office/drawing/2014/main" id="{50C72928-6A3D-4BB3-BCC7-20C61B65A888}"/>
              </a:ext>
            </a:extLst>
          </p:cNvPr>
          <p:cNvPicPr>
            <a:picLocks noChangeAspect="1" noChangeArrowheads="1"/>
          </p:cNvPicPr>
          <p:nvPr/>
        </p:nvPicPr>
        <p:blipFill rotWithShape="1">
          <a:blip r:embed="rId3">
            <a:clrChange>
              <a:clrFrom>
                <a:srgbClr val="71BFBF"/>
              </a:clrFrom>
              <a:clrTo>
                <a:srgbClr val="71BFBF">
                  <a:alpha val="0"/>
                </a:srgbClr>
              </a:clrTo>
            </a:clrChange>
            <a:extLst>
              <a:ext uri="{28A0092B-C50C-407E-A947-70E740481C1C}">
                <a14:useLocalDpi xmlns:a14="http://schemas.microsoft.com/office/drawing/2010/main" val="0"/>
              </a:ext>
            </a:extLst>
          </a:blip>
          <a:srcRect l="25237" t="6020" r="25039"/>
          <a:stretch/>
        </p:blipFill>
        <p:spPr bwMode="auto">
          <a:xfrm>
            <a:off x="3127093" y="1465785"/>
            <a:ext cx="5937814" cy="539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E97FA1F-EDF5-415B-BFAE-0FB95AC28C3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407763" y="1709011"/>
            <a:ext cx="5333052" cy="2897713"/>
          </a:xfrm>
          <a:prstGeom prst="rect">
            <a:avLst/>
          </a:prstGeom>
        </p:spPr>
      </p:pic>
      <p:sp>
        <p:nvSpPr>
          <p:cNvPr id="11" name="Rectangle 10">
            <a:extLst>
              <a:ext uri="{FF2B5EF4-FFF2-40B4-BE49-F238E27FC236}">
                <a16:creationId xmlns="" xmlns:a16="http://schemas.microsoft.com/office/drawing/2014/main" id="{4106C7E0-9814-4D2A-8337-2B30D4A7FB72}"/>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sp>
        <p:nvSpPr>
          <p:cNvPr id="12" name="Rectangle 11">
            <a:extLst>
              <a:ext uri="{FF2B5EF4-FFF2-40B4-BE49-F238E27FC236}">
                <a16:creationId xmlns="" xmlns:a16="http://schemas.microsoft.com/office/drawing/2014/main" id="{6922DA89-A9F6-4E97-B024-93F59E55A9A9}"/>
              </a:ext>
            </a:extLst>
          </p:cNvPr>
          <p:cNvSpPr/>
          <p:nvPr/>
        </p:nvSpPr>
        <p:spPr>
          <a:xfrm>
            <a:off x="2409427" y="4871510"/>
            <a:ext cx="2929870" cy="1446550"/>
          </a:xfrm>
          <a:prstGeom prst="rect">
            <a:avLst/>
          </a:prstGeom>
        </p:spPr>
        <p:txBody>
          <a:bodyPr wrap="square">
            <a:spAutoFit/>
          </a:bodyPr>
          <a:lstStyle/>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Monitor </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IT Console</a:t>
            </a:r>
          </a:p>
        </p:txBody>
      </p:sp>
      <p:sp>
        <p:nvSpPr>
          <p:cNvPr id="13" name="TextBox 12">
            <a:extLst>
              <a:ext uri="{FF2B5EF4-FFF2-40B4-BE49-F238E27FC236}">
                <a16:creationId xmlns="" xmlns:a16="http://schemas.microsoft.com/office/drawing/2014/main" id="{00149E15-2C97-454A-BDBF-32745C30C5E8}"/>
              </a:ext>
            </a:extLst>
          </p:cNvPr>
          <p:cNvSpPr txBox="1"/>
          <p:nvPr/>
        </p:nvSpPr>
        <p:spPr>
          <a:xfrm rot="21114027">
            <a:off x="583721" y="1303742"/>
            <a:ext cx="6862666"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3rd Pain point</a:t>
            </a:r>
          </a:p>
        </p:txBody>
      </p:sp>
    </p:spTree>
    <p:extLst>
      <p:ext uri="{BB962C8B-B14F-4D97-AF65-F5344CB8AC3E}">
        <p14:creationId xmlns:p14="http://schemas.microsoft.com/office/powerpoint/2010/main" val="326455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28" name="Picture 2" descr="Related image">
            <a:extLst>
              <a:ext uri="{FF2B5EF4-FFF2-40B4-BE49-F238E27FC236}">
                <a16:creationId xmlns="" xmlns:a16="http://schemas.microsoft.com/office/drawing/2014/main" id="{F246E3F4-0643-45C3-8710-299CDA387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4493218" y="1203452"/>
            <a:ext cx="7571754" cy="43726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 xmlns:a16="http://schemas.microsoft.com/office/drawing/2014/main" id="{35584F83-98CF-4A69-A08E-30B3D783352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610496" y="1397659"/>
            <a:ext cx="7294917" cy="4062682"/>
          </a:xfrm>
          <a:prstGeom prst="rect">
            <a:avLst/>
          </a:prstGeom>
        </p:spPr>
      </p:pic>
      <p:sp>
        <p:nvSpPr>
          <p:cNvPr id="27" name="Oval 26">
            <a:extLst>
              <a:ext uri="{FF2B5EF4-FFF2-40B4-BE49-F238E27FC236}">
                <a16:creationId xmlns="" xmlns:a16="http://schemas.microsoft.com/office/drawing/2014/main" id="{159B9385-3AA8-4560-934F-A5D4FCC43675}"/>
              </a:ext>
            </a:extLst>
          </p:cNvPr>
          <p:cNvSpPr/>
          <p:nvPr/>
        </p:nvSpPr>
        <p:spPr>
          <a:xfrm>
            <a:off x="6180881" y="4780344"/>
            <a:ext cx="1293239" cy="12932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ADDE3F4F-9EF3-4BB9-9E27-E928656827CA}"/>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pic>
        <p:nvPicPr>
          <p:cNvPr id="2050" name="Picture 2" descr="Image result for telephone vector">
            <a:extLst>
              <a:ext uri="{FF2B5EF4-FFF2-40B4-BE49-F238E27FC236}">
                <a16:creationId xmlns="" xmlns:a16="http://schemas.microsoft.com/office/drawing/2014/main" id="{95F5C989-EC26-4D8C-B433-119F171F83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391" y="3690789"/>
            <a:ext cx="2703533" cy="270353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 xmlns:a16="http://schemas.microsoft.com/office/drawing/2014/main" id="{435B5D48-965B-432C-938B-B5A8E3DEEED9}"/>
              </a:ext>
            </a:extLst>
          </p:cNvPr>
          <p:cNvGrpSpPr/>
          <p:nvPr/>
        </p:nvGrpSpPr>
        <p:grpSpPr>
          <a:xfrm>
            <a:off x="423087" y="3693184"/>
            <a:ext cx="3368327" cy="4350118"/>
            <a:chOff x="241857" y="3531637"/>
            <a:chExt cx="2801971" cy="4915158"/>
          </a:xfrm>
        </p:grpSpPr>
        <p:pic>
          <p:nvPicPr>
            <p:cNvPr id="15" name="Picture 2" descr="Businessman in different situations Free Vector">
              <a:extLst>
                <a:ext uri="{FF2B5EF4-FFF2-40B4-BE49-F238E27FC236}">
                  <a16:creationId xmlns="" xmlns:a16="http://schemas.microsoft.com/office/drawing/2014/main" id="{C73815E5-49BA-4A99-B78C-F9038CA106EA}"/>
                </a:ext>
              </a:extLst>
            </p:cNvPr>
            <p:cNvPicPr>
              <a:picLocks noChangeAspect="1" noChangeArrowheads="1"/>
            </p:cNvPicPr>
            <p:nvPr/>
          </p:nvPicPr>
          <p:blipFill rotWithShape="1">
            <a:blip r:embed="rId7">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 xmlns:a16="http://schemas.microsoft.com/office/drawing/2014/main" id="{F1C55597-735E-4815-9164-C80C0288FD8F}"/>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4FBED08-E1C9-4391-95CA-6639F4A2B6B2}"/>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70DDCD3-955A-4A15-BEEE-99A63F3BD82E}"/>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lock Arc 18">
              <a:extLst>
                <a:ext uri="{FF2B5EF4-FFF2-40B4-BE49-F238E27FC236}">
                  <a16:creationId xmlns="" xmlns:a16="http://schemas.microsoft.com/office/drawing/2014/main" id="{C5864939-DF64-48A2-AB66-71D71ABD46F9}"/>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 xmlns:a16="http://schemas.microsoft.com/office/drawing/2014/main" id="{9DAAD41E-E540-4908-98A2-42212BBCB609}"/>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Rectangle 23">
            <a:extLst>
              <a:ext uri="{FF2B5EF4-FFF2-40B4-BE49-F238E27FC236}">
                <a16:creationId xmlns="" xmlns:a16="http://schemas.microsoft.com/office/drawing/2014/main" id="{49033584-C546-493E-A732-0623F552CEFB}"/>
              </a:ext>
            </a:extLst>
          </p:cNvPr>
          <p:cNvSpPr/>
          <p:nvPr/>
        </p:nvSpPr>
        <p:spPr>
          <a:xfrm>
            <a:off x="708407" y="2610383"/>
            <a:ext cx="3759421"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Contact?</a:t>
            </a:r>
          </a:p>
        </p:txBody>
      </p:sp>
      <p:sp>
        <p:nvSpPr>
          <p:cNvPr id="26" name="Rectangle 25">
            <a:extLst>
              <a:ext uri="{FF2B5EF4-FFF2-40B4-BE49-F238E27FC236}">
                <a16:creationId xmlns="" xmlns:a16="http://schemas.microsoft.com/office/drawing/2014/main" id="{2311EE61-56FA-4055-A187-E06518EE8BF4}"/>
              </a:ext>
            </a:extLst>
          </p:cNvPr>
          <p:cNvSpPr/>
          <p:nvPr/>
        </p:nvSpPr>
        <p:spPr>
          <a:xfrm>
            <a:off x="4467828" y="6169306"/>
            <a:ext cx="7724172" cy="688694"/>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 xmlns:a16="http://schemas.microsoft.com/office/drawing/2014/main" id="{C0F70F20-C1D9-451A-8745-80008E3FEC23}"/>
              </a:ext>
            </a:extLst>
          </p:cNvPr>
          <p:cNvSpPr txBox="1"/>
          <p:nvPr/>
        </p:nvSpPr>
        <p:spPr>
          <a:xfrm rot="21114027">
            <a:off x="583721" y="1303742"/>
            <a:ext cx="6862666"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4th Pain point</a:t>
            </a:r>
          </a:p>
        </p:txBody>
      </p:sp>
    </p:spTree>
    <p:extLst>
      <p:ext uri="{BB962C8B-B14F-4D97-AF65-F5344CB8AC3E}">
        <p14:creationId xmlns:p14="http://schemas.microsoft.com/office/powerpoint/2010/main" val="95969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 xmlns:a16="http://schemas.microsoft.com/office/drawing/2014/main"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a:extLst>
              <a:ext uri="{FF2B5EF4-FFF2-40B4-BE49-F238E27FC236}">
                <a16:creationId xmlns="" xmlns:a16="http://schemas.microsoft.com/office/drawing/2014/main" id="{A4AD485B-1785-42F4-BC5B-26419046DF8F}"/>
              </a:ext>
            </a:extLst>
          </p:cNvPr>
          <p:cNvPicPr>
            <a:picLocks noChangeAspect="1"/>
          </p:cNvPicPr>
          <p:nvPr/>
        </p:nvPicPr>
        <p:blipFill>
          <a:blip r:embed="rId2"/>
          <a:stretch>
            <a:fillRect/>
          </a:stretch>
        </p:blipFill>
        <p:spPr>
          <a:xfrm>
            <a:off x="394194" y="2026688"/>
            <a:ext cx="5805952" cy="3262393"/>
          </a:xfrm>
          <a:prstGeom prst="rect">
            <a:avLst/>
          </a:prstGeom>
          <a:ln w="57150">
            <a:solidFill>
              <a:srgbClr val="653F32"/>
            </a:solidFill>
          </a:ln>
        </p:spPr>
      </p:pic>
      <p:sp>
        <p:nvSpPr>
          <p:cNvPr id="10" name="Rectangle 9">
            <a:extLst>
              <a:ext uri="{FF2B5EF4-FFF2-40B4-BE49-F238E27FC236}">
                <a16:creationId xmlns="" xmlns:a16="http://schemas.microsoft.com/office/drawing/2014/main" id="{30DD9FE9-F13C-42BE-8F47-E71D2F62D70C}"/>
              </a:ext>
            </a:extLst>
          </p:cNvPr>
          <p:cNvSpPr/>
          <p:nvPr/>
        </p:nvSpPr>
        <p:spPr>
          <a:xfrm>
            <a:off x="6849959" y="2566757"/>
            <a:ext cx="4767875" cy="1938992"/>
          </a:xfrm>
          <a:prstGeom prst="rect">
            <a:avLst/>
          </a:prstGeom>
        </p:spPr>
        <p:txBody>
          <a:bodyPr wrap="square">
            <a:spAutoFit/>
          </a:bodyPr>
          <a:lstStyle/>
          <a:p>
            <a:pPr algn="ctr"/>
            <a:r>
              <a:rPr lang="en-US" sz="6000" dirty="0" smtClean="0">
                <a:solidFill>
                  <a:schemeClr val="bg1"/>
                </a:solidFill>
                <a:effectLst>
                  <a:outerShdw blurRad="38100" dist="38100" dir="2700000" algn="tl">
                    <a:srgbClr val="000000">
                      <a:alpha val="43137"/>
                    </a:srgbClr>
                  </a:outerShdw>
                </a:effectLst>
                <a:latin typeface="Bahnschrift" panose="020B0502040204020203" pitchFamily="34" charset="0"/>
              </a:rPr>
              <a:t>Team classification</a:t>
            </a:r>
            <a:endParaRPr lang="en-US" sz="6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29" name="Rounded Rectangle 28"/>
          <p:cNvSpPr/>
          <p:nvPr/>
        </p:nvSpPr>
        <p:spPr>
          <a:xfrm>
            <a:off x="12645820" y="5161618"/>
            <a:ext cx="2091847" cy="1235662"/>
          </a:xfrm>
          <a:prstGeom prst="roundRect">
            <a:avLst>
              <a:gd name="adj" fmla="val 9371"/>
            </a:avLst>
          </a:prstGeom>
          <a:solidFill>
            <a:srgbClr val="F2A7A8"/>
          </a:solidFill>
          <a:ln w="381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5377775B-CADD-482C-9A55-32ED393621F0}"/>
              </a:ext>
            </a:extLst>
          </p:cNvPr>
          <p:cNvSpPr/>
          <p:nvPr/>
        </p:nvSpPr>
        <p:spPr>
          <a:xfrm>
            <a:off x="12525244" y="1389176"/>
            <a:ext cx="2346689" cy="1077218"/>
          </a:xfrm>
          <a:prstGeom prst="rect">
            <a:avLst/>
          </a:prstGeom>
        </p:spPr>
        <p:txBody>
          <a:bodyPr wrap="square">
            <a:spAutoFit/>
          </a:bodyPr>
          <a:lstStyle/>
          <a:p>
            <a:pPr algn="ctr"/>
            <a:r>
              <a:rPr lang="en-US" sz="3200" dirty="0" smtClean="0">
                <a:solidFill>
                  <a:schemeClr val="bg1"/>
                </a:solidFill>
                <a:effectLst>
                  <a:outerShdw blurRad="38100" dist="38100" dir="2700000" algn="tl">
                    <a:srgbClr val="000000">
                      <a:alpha val="43137"/>
                    </a:srgbClr>
                  </a:outerShdw>
                </a:effectLst>
                <a:latin typeface="Bahnschrift" panose="020B0502040204020203" pitchFamily="34" charset="0"/>
              </a:rPr>
              <a:t>Extract </a:t>
            </a:r>
          </a:p>
          <a:p>
            <a:pPr algn="ctr"/>
            <a:r>
              <a:rPr lang="en-US" sz="3200" dirty="0" smtClean="0">
                <a:solidFill>
                  <a:schemeClr val="bg1"/>
                </a:solidFill>
                <a:effectLst>
                  <a:outerShdw blurRad="38100" dist="38100" dir="2700000" algn="tl">
                    <a:srgbClr val="000000">
                      <a:alpha val="43137"/>
                    </a:srgbClr>
                  </a:outerShdw>
                </a:effectLst>
                <a:latin typeface="Bahnschrift" panose="020B0502040204020203" pitchFamily="34" charset="0"/>
              </a:rPr>
              <a:t>keyword</a:t>
            </a:r>
            <a:endParaRPr lang="en-US" sz="32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31" name="Rectangle 30">
            <a:extLst>
              <a:ext uri="{FF2B5EF4-FFF2-40B4-BE49-F238E27FC236}">
                <a16:creationId xmlns="" xmlns:a16="http://schemas.microsoft.com/office/drawing/2014/main" id="{30DD9FE9-F13C-42BE-8F47-E71D2F62D70C}"/>
              </a:ext>
            </a:extLst>
          </p:cNvPr>
          <p:cNvSpPr/>
          <p:nvPr/>
        </p:nvSpPr>
        <p:spPr>
          <a:xfrm>
            <a:off x="12838249" y="-25234"/>
            <a:ext cx="1543951" cy="707886"/>
          </a:xfrm>
          <a:prstGeom prst="rect">
            <a:avLst/>
          </a:prstGeom>
        </p:spPr>
        <p:txBody>
          <a:bodyPr wrap="square">
            <a:spAutoFit/>
          </a:bodyPr>
          <a:lstStyle/>
          <a:p>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Ticket</a:t>
            </a:r>
          </a:p>
        </p:txBody>
      </p:sp>
      <p:cxnSp>
        <p:nvCxnSpPr>
          <p:cNvPr id="32" name="Straight Arrow Connector 31">
            <a:extLst>
              <a:ext uri="{FF2B5EF4-FFF2-40B4-BE49-F238E27FC236}">
                <a16:creationId xmlns="" xmlns:a16="http://schemas.microsoft.com/office/drawing/2014/main" id="{C69A8A6D-4917-4F48-878C-77A709657DBD}"/>
              </a:ext>
            </a:extLst>
          </p:cNvPr>
          <p:cNvCxnSpPr>
            <a:cxnSpLocks/>
          </p:cNvCxnSpPr>
          <p:nvPr/>
        </p:nvCxnSpPr>
        <p:spPr>
          <a:xfrm flipH="1">
            <a:off x="13670837" y="4614524"/>
            <a:ext cx="1" cy="547094"/>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 xmlns:a16="http://schemas.microsoft.com/office/drawing/2014/main" id="{5377775B-CADD-482C-9A55-32ED393621F0}"/>
              </a:ext>
            </a:extLst>
          </p:cNvPr>
          <p:cNvSpPr/>
          <p:nvPr/>
        </p:nvSpPr>
        <p:spPr>
          <a:xfrm>
            <a:off x="12497492" y="3419610"/>
            <a:ext cx="2346689" cy="1077218"/>
          </a:xfrm>
          <a:prstGeom prst="rect">
            <a:avLst/>
          </a:prstGeom>
        </p:spPr>
        <p:txBody>
          <a:bodyPr wrap="square">
            <a:spAutoFit/>
          </a:bodyPr>
          <a:lstStyle/>
          <a:p>
            <a:pPr algn="ctr"/>
            <a:r>
              <a:rPr lang="en-US" sz="3200" dirty="0" smtClean="0">
                <a:solidFill>
                  <a:schemeClr val="bg1"/>
                </a:solidFill>
                <a:effectLst>
                  <a:outerShdw blurRad="38100" dist="38100" dir="2700000" algn="tl">
                    <a:srgbClr val="000000">
                      <a:alpha val="43137"/>
                    </a:srgbClr>
                  </a:outerShdw>
                </a:effectLst>
                <a:latin typeface="Bahnschrift" panose="020B0502040204020203" pitchFamily="34" charset="0"/>
              </a:rPr>
              <a:t>Classify team</a:t>
            </a:r>
            <a:endParaRPr lang="en-US" sz="32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34" name="Rectangle 33">
            <a:extLst>
              <a:ext uri="{FF2B5EF4-FFF2-40B4-BE49-F238E27FC236}">
                <a16:creationId xmlns="" xmlns:a16="http://schemas.microsoft.com/office/drawing/2014/main" id="{5377775B-CADD-482C-9A55-32ED393621F0}"/>
              </a:ext>
            </a:extLst>
          </p:cNvPr>
          <p:cNvSpPr/>
          <p:nvPr/>
        </p:nvSpPr>
        <p:spPr>
          <a:xfrm>
            <a:off x="12916826" y="5389471"/>
            <a:ext cx="1508023" cy="584775"/>
          </a:xfrm>
          <a:prstGeom prst="rect">
            <a:avLst/>
          </a:prstGeom>
        </p:spPr>
        <p:txBody>
          <a:bodyPr wrap="square">
            <a:spAutoFit/>
          </a:bodyPr>
          <a:lstStyle/>
          <a:p>
            <a:pPr algn="ctr"/>
            <a:r>
              <a:rPr lang="en-US" sz="3200" dirty="0" smtClean="0">
                <a:solidFill>
                  <a:schemeClr val="bg1"/>
                </a:solidFill>
                <a:effectLst>
                  <a:outerShdw blurRad="38100" dist="38100" dir="2700000" algn="tl">
                    <a:srgbClr val="000000">
                      <a:alpha val="43137"/>
                    </a:srgbClr>
                  </a:outerShdw>
                </a:effectLst>
                <a:latin typeface="Bahnschrift" panose="020B0502040204020203" pitchFamily="34" charset="0"/>
              </a:rPr>
              <a:t>Result</a:t>
            </a:r>
            <a:endParaRPr lang="en-US" sz="32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35" name="Rounded Rectangle 34"/>
          <p:cNvSpPr/>
          <p:nvPr/>
        </p:nvSpPr>
        <p:spPr>
          <a:xfrm>
            <a:off x="12645821" y="1408857"/>
            <a:ext cx="2091847" cy="1235662"/>
          </a:xfrm>
          <a:prstGeom prst="roundRect">
            <a:avLst>
              <a:gd name="adj" fmla="val 9371"/>
            </a:avLst>
          </a:prstGeom>
          <a:noFill/>
          <a:ln w="381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ounded Rectangle 35"/>
          <p:cNvSpPr/>
          <p:nvPr/>
        </p:nvSpPr>
        <p:spPr>
          <a:xfrm>
            <a:off x="12645821" y="3359038"/>
            <a:ext cx="2091847" cy="1235662"/>
          </a:xfrm>
          <a:prstGeom prst="roundRect">
            <a:avLst>
              <a:gd name="adj" fmla="val 9371"/>
            </a:avLst>
          </a:prstGeom>
          <a:noFill/>
          <a:ln w="381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7" name="Straight Arrow Connector 36">
            <a:extLst>
              <a:ext uri="{FF2B5EF4-FFF2-40B4-BE49-F238E27FC236}">
                <a16:creationId xmlns="" xmlns:a16="http://schemas.microsoft.com/office/drawing/2014/main" id="{C69A8A6D-4917-4F48-878C-77A709657DBD}"/>
              </a:ext>
            </a:extLst>
          </p:cNvPr>
          <p:cNvCxnSpPr>
            <a:cxnSpLocks/>
          </p:cNvCxnSpPr>
          <p:nvPr/>
        </p:nvCxnSpPr>
        <p:spPr>
          <a:xfrm flipH="1">
            <a:off x="13609847" y="639182"/>
            <a:ext cx="1" cy="749993"/>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C69A8A6D-4917-4F48-878C-77A709657DBD}"/>
              </a:ext>
            </a:extLst>
          </p:cNvPr>
          <p:cNvCxnSpPr>
            <a:cxnSpLocks/>
          </p:cNvCxnSpPr>
          <p:nvPr/>
        </p:nvCxnSpPr>
        <p:spPr>
          <a:xfrm flipH="1">
            <a:off x="13709680" y="2624839"/>
            <a:ext cx="1" cy="749993"/>
          </a:xfrm>
          <a:prstGeom prst="straightConnector1">
            <a:avLst/>
          </a:prstGeom>
          <a:ln w="41275">
            <a:solidFill>
              <a:srgbClr val="2F528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781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 xmlns:a16="http://schemas.microsoft.com/office/drawing/2014/main"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 xmlns:a16="http://schemas.microsoft.com/office/drawing/2014/main" id="{7BDBF47A-70DA-4E70-915D-7009F8FFA7F8}"/>
              </a:ext>
            </a:extLst>
          </p:cNvPr>
          <p:cNvSpPr/>
          <p:nvPr/>
        </p:nvSpPr>
        <p:spPr>
          <a:xfrm>
            <a:off x="6794339" y="2008331"/>
            <a:ext cx="4768769" cy="3231654"/>
          </a:xfrm>
          <a:prstGeom prst="rect">
            <a:avLst/>
          </a:prstGeom>
        </p:spPr>
        <p:txBody>
          <a:bodyPr wrap="square">
            <a:spAutoFit/>
          </a:bodyPr>
          <a:lstStyle/>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Sort ticket by </a:t>
            </a:r>
            <a:r>
              <a:rPr lang="en-US" sz="6000" dirty="0">
                <a:solidFill>
                  <a:srgbClr val="C00000"/>
                </a:solidFill>
                <a:effectLst>
                  <a:outerShdw blurRad="38100" dist="38100" dir="2700000" algn="tl">
                    <a:srgbClr val="000000">
                      <a:alpha val="43137"/>
                    </a:srgbClr>
                  </a:outerShdw>
                </a:effectLst>
                <a:latin typeface="Bahnschrift" panose="020B0502040204020203" pitchFamily="34" charset="0"/>
              </a:rPr>
              <a:t>modified date</a:t>
            </a:r>
          </a:p>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Instead of </a:t>
            </a:r>
            <a:r>
              <a:rPr lang="en-US" sz="4800" dirty="0" smtClean="0">
                <a:solidFill>
                  <a:schemeClr val="bg1"/>
                </a:solidFill>
                <a:effectLst>
                  <a:outerShdw blurRad="38100" dist="38100" dir="2700000" algn="tl">
                    <a:srgbClr val="000000">
                      <a:alpha val="43137"/>
                    </a:srgbClr>
                  </a:outerShdw>
                </a:effectLst>
                <a:latin typeface="Bahnschrift" panose="020B0502040204020203" pitchFamily="34" charset="0"/>
              </a:rPr>
              <a:t>submitted </a:t>
            </a: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date</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3" name="Picture 2"/>
          <p:cNvPicPr>
            <a:picLocks noChangeAspect="1"/>
          </p:cNvPicPr>
          <p:nvPr/>
        </p:nvPicPr>
        <p:blipFill>
          <a:blip r:embed="rId3"/>
          <a:stretch>
            <a:fillRect/>
          </a:stretch>
        </p:blipFill>
        <p:spPr>
          <a:xfrm>
            <a:off x="392155" y="2008331"/>
            <a:ext cx="6023343" cy="3405409"/>
          </a:xfrm>
          <a:prstGeom prst="rect">
            <a:avLst/>
          </a:prstGeom>
          <a:ln w="57150">
            <a:solidFill>
              <a:srgbClr val="623019"/>
            </a:solidFill>
          </a:ln>
        </p:spPr>
      </p:pic>
    </p:spTree>
    <p:extLst>
      <p:ext uri="{BB962C8B-B14F-4D97-AF65-F5344CB8AC3E}">
        <p14:creationId xmlns:p14="http://schemas.microsoft.com/office/powerpoint/2010/main" val="13452828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 xmlns:a16="http://schemas.microsoft.com/office/drawing/2014/main"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 xmlns:a16="http://schemas.microsoft.com/office/drawing/2014/main" id="{7BDBF47A-70DA-4E70-915D-7009F8FFA7F8}"/>
              </a:ext>
            </a:extLst>
          </p:cNvPr>
          <p:cNvSpPr/>
          <p:nvPr/>
        </p:nvSpPr>
        <p:spPr>
          <a:xfrm>
            <a:off x="6794339" y="2644170"/>
            <a:ext cx="4768769" cy="1569660"/>
          </a:xfrm>
          <a:prstGeom prst="rect">
            <a:avLst/>
          </a:prstGeom>
        </p:spPr>
        <p:txBody>
          <a:bodyPr wrap="square">
            <a:spAutoFit/>
          </a:bodyPr>
          <a:lstStyle/>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Notification &amp; Auto refresh</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3" name="Picture 2">
            <a:extLst>
              <a:ext uri="{FF2B5EF4-FFF2-40B4-BE49-F238E27FC236}">
                <a16:creationId xmlns="" xmlns:a16="http://schemas.microsoft.com/office/drawing/2014/main" id="{42BCAB1C-C97A-4959-BB80-BA8CE5A1F656}"/>
              </a:ext>
            </a:extLst>
          </p:cNvPr>
          <p:cNvPicPr>
            <a:picLocks noChangeAspect="1"/>
          </p:cNvPicPr>
          <p:nvPr/>
        </p:nvPicPr>
        <p:blipFill>
          <a:blip r:embed="rId2"/>
          <a:stretch>
            <a:fillRect/>
          </a:stretch>
        </p:blipFill>
        <p:spPr>
          <a:xfrm>
            <a:off x="392155" y="2008331"/>
            <a:ext cx="6038584" cy="3407569"/>
          </a:xfrm>
          <a:prstGeom prst="rect">
            <a:avLst/>
          </a:prstGeom>
          <a:ln w="57150">
            <a:solidFill>
              <a:srgbClr val="653F32"/>
            </a:solidFill>
          </a:ln>
        </p:spPr>
      </p:pic>
    </p:spTree>
    <p:extLst>
      <p:ext uri="{BB962C8B-B14F-4D97-AF65-F5344CB8AC3E}">
        <p14:creationId xmlns:p14="http://schemas.microsoft.com/office/powerpoint/2010/main" val="871405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 xmlns:a16="http://schemas.microsoft.com/office/drawing/2014/main"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 xmlns:a16="http://schemas.microsoft.com/office/drawing/2014/main" id="{7BDBF47A-70DA-4E70-915D-7009F8FFA7F8}"/>
              </a:ext>
            </a:extLst>
          </p:cNvPr>
          <p:cNvSpPr/>
          <p:nvPr/>
        </p:nvSpPr>
        <p:spPr>
          <a:xfrm>
            <a:off x="6979534" y="2644170"/>
            <a:ext cx="4768769" cy="1569660"/>
          </a:xfrm>
          <a:prstGeom prst="rect">
            <a:avLst/>
          </a:prstGeom>
        </p:spPr>
        <p:txBody>
          <a:bodyPr wrap="square">
            <a:spAutoFit/>
          </a:bodyPr>
          <a:lstStyle/>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Display ticket dispatcher</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2" name="Picture 1">
            <a:extLst>
              <a:ext uri="{FF2B5EF4-FFF2-40B4-BE49-F238E27FC236}">
                <a16:creationId xmlns="" xmlns:a16="http://schemas.microsoft.com/office/drawing/2014/main" id="{E81DEE10-3947-42E6-9152-713535558958}"/>
              </a:ext>
            </a:extLst>
          </p:cNvPr>
          <p:cNvPicPr>
            <a:picLocks noChangeAspect="1"/>
          </p:cNvPicPr>
          <p:nvPr/>
        </p:nvPicPr>
        <p:blipFill>
          <a:blip r:embed="rId2"/>
          <a:stretch>
            <a:fillRect/>
          </a:stretch>
        </p:blipFill>
        <p:spPr>
          <a:xfrm>
            <a:off x="291959" y="1864809"/>
            <a:ext cx="6687575" cy="3779657"/>
          </a:xfrm>
          <a:prstGeom prst="rect">
            <a:avLst/>
          </a:prstGeom>
          <a:ln w="57150">
            <a:solidFill>
              <a:srgbClr val="653F32"/>
            </a:solidFill>
          </a:ln>
        </p:spPr>
      </p:pic>
    </p:spTree>
    <p:extLst>
      <p:ext uri="{BB962C8B-B14F-4D97-AF65-F5344CB8AC3E}">
        <p14:creationId xmlns:p14="http://schemas.microsoft.com/office/powerpoint/2010/main" val="3358780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7C0B2"/>
        </a:solidFill>
        <a:effectLst/>
      </p:bgPr>
    </p:bg>
    <p:spTree>
      <p:nvGrpSpPr>
        <p:cNvPr id="1" name=""/>
        <p:cNvGrpSpPr/>
        <p:nvPr/>
      </p:nvGrpSpPr>
      <p:grpSpPr>
        <a:xfrm>
          <a:off x="0" y="0"/>
          <a:ext cx="0" cy="0"/>
          <a:chOff x="0" y="0"/>
          <a:chExt cx="0" cy="0"/>
        </a:xfrm>
      </p:grpSpPr>
      <p:sp>
        <p:nvSpPr>
          <p:cNvPr id="29" name="TextBox 28"/>
          <p:cNvSpPr txBox="1"/>
          <p:nvPr/>
        </p:nvSpPr>
        <p:spPr>
          <a:xfrm>
            <a:off x="3798704" y="1956199"/>
            <a:ext cx="4883068"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Work process</a:t>
            </a:r>
            <a:endParaRPr lang="en-US" sz="6000" dirty="0">
              <a:solidFill>
                <a:schemeClr val="bg1"/>
              </a:solidFill>
              <a:latin typeface="Bahnschrift" panose="020B0502040204020203" pitchFamily="34" charset="0"/>
            </a:endParaRPr>
          </a:p>
        </p:txBody>
      </p:sp>
      <p:sp>
        <p:nvSpPr>
          <p:cNvPr id="22" name="Rectangle 21">
            <a:extLst>
              <a:ext uri="{FF2B5EF4-FFF2-40B4-BE49-F238E27FC236}">
                <a16:creationId xmlns="" xmlns:a16="http://schemas.microsoft.com/office/drawing/2014/main" id="{54DB27E2-61DD-46B9-AE46-D9642DC71D18}"/>
              </a:ext>
            </a:extLst>
          </p:cNvPr>
          <p:cNvSpPr/>
          <p:nvPr/>
        </p:nvSpPr>
        <p:spPr>
          <a:xfrm>
            <a:off x="8103070" y="4085247"/>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 </a:t>
            </a:r>
          </a:p>
          <a:p>
            <a:pPr algn="ctr"/>
            <a:r>
              <a:rPr lang="en-US" dirty="0">
                <a:solidFill>
                  <a:schemeClr val="bg1"/>
                </a:solidFill>
                <a:latin typeface="Bahnschrift" panose="020B0502040204020203" pitchFamily="34" charset="0"/>
              </a:rPr>
              <a:t>life</a:t>
            </a:r>
          </a:p>
        </p:txBody>
      </p:sp>
      <p:cxnSp>
        <p:nvCxnSpPr>
          <p:cNvPr id="23" name="Straight Connector 22">
            <a:extLst>
              <a:ext uri="{FF2B5EF4-FFF2-40B4-BE49-F238E27FC236}">
                <a16:creationId xmlns="" xmlns:a16="http://schemas.microsoft.com/office/drawing/2014/main" id="{472BA6F0-9579-4D56-ACAA-949ACE0D59CA}"/>
              </a:ext>
            </a:extLst>
          </p:cNvPr>
          <p:cNvCxnSpPr>
            <a:cxnSpLocks/>
            <a:stCxn id="24" idx="2"/>
            <a:endCxn id="30" idx="6"/>
          </p:cNvCxnSpPr>
          <p:nvPr/>
        </p:nvCxnSpPr>
        <p:spPr>
          <a:xfrm>
            <a:off x="2820546" y="3646569"/>
            <a:ext cx="6725087" cy="897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 xmlns:a16="http://schemas.microsoft.com/office/drawing/2014/main" id="{5157D66F-6A1B-482D-A7C3-39C8F40EF24E}"/>
              </a:ext>
            </a:extLst>
          </p:cNvPr>
          <p:cNvSpPr/>
          <p:nvPr/>
        </p:nvSpPr>
        <p:spPr>
          <a:xfrm>
            <a:off x="2820546" y="3477063"/>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 xmlns:a16="http://schemas.microsoft.com/office/drawing/2014/main" id="{5498138E-4323-4ACA-8F87-FE0D92246CF2}"/>
              </a:ext>
            </a:extLst>
          </p:cNvPr>
          <p:cNvSpPr/>
          <p:nvPr/>
        </p:nvSpPr>
        <p:spPr>
          <a:xfrm>
            <a:off x="4189257" y="346319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 xmlns:a16="http://schemas.microsoft.com/office/drawing/2014/main" id="{769748A9-1BAC-4985-A0B1-E3CE97A23F67}"/>
              </a:ext>
            </a:extLst>
          </p:cNvPr>
          <p:cNvSpPr/>
          <p:nvPr/>
        </p:nvSpPr>
        <p:spPr>
          <a:xfrm>
            <a:off x="5501003" y="3504132"/>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 xmlns:a16="http://schemas.microsoft.com/office/drawing/2014/main" id="{7C30D036-A672-41F2-AD75-3529114A6611}"/>
              </a:ext>
            </a:extLst>
          </p:cNvPr>
          <p:cNvSpPr/>
          <p:nvPr/>
        </p:nvSpPr>
        <p:spPr>
          <a:xfrm>
            <a:off x="6849213" y="3490495"/>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 xmlns:a16="http://schemas.microsoft.com/office/drawing/2014/main" id="{4FA78E22-CC0B-4AC6-8274-C4DA07BC91C3}"/>
              </a:ext>
            </a:extLst>
          </p:cNvPr>
          <p:cNvSpPr/>
          <p:nvPr/>
        </p:nvSpPr>
        <p:spPr>
          <a:xfrm>
            <a:off x="8086878" y="3497430"/>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 xmlns:a16="http://schemas.microsoft.com/office/drawing/2014/main" id="{0EE27004-AB76-4A59-B373-B77FCD28C551}"/>
              </a:ext>
            </a:extLst>
          </p:cNvPr>
          <p:cNvSpPr/>
          <p:nvPr/>
        </p:nvSpPr>
        <p:spPr>
          <a:xfrm>
            <a:off x="9206621" y="3486034"/>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CCE9DC5E-6E6D-4A93-8C3A-0ACE6198E3F5}"/>
              </a:ext>
            </a:extLst>
          </p:cNvPr>
          <p:cNvSpPr/>
          <p:nvPr/>
        </p:nvSpPr>
        <p:spPr>
          <a:xfrm>
            <a:off x="1521825" y="4038765"/>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Internship </a:t>
            </a:r>
          </a:p>
          <a:p>
            <a:pPr algn="ctr"/>
            <a:r>
              <a:rPr lang="en-US" dirty="0">
                <a:solidFill>
                  <a:schemeClr val="bg1"/>
                </a:solidFill>
                <a:latin typeface="Bahnschrift" panose="020B0502040204020203" pitchFamily="34" charset="0"/>
              </a:rPr>
              <a:t>expectation</a:t>
            </a:r>
          </a:p>
        </p:txBody>
      </p:sp>
      <p:sp>
        <p:nvSpPr>
          <p:cNvPr id="32" name="Rectangle 31">
            <a:extLst>
              <a:ext uri="{FF2B5EF4-FFF2-40B4-BE49-F238E27FC236}">
                <a16:creationId xmlns="" xmlns:a16="http://schemas.microsoft.com/office/drawing/2014/main" id="{CB9DB89D-28F0-4055-8745-C5A9DA804C62}"/>
              </a:ext>
            </a:extLst>
          </p:cNvPr>
          <p:cNvSpPr/>
          <p:nvPr/>
        </p:nvSpPr>
        <p:spPr>
          <a:xfrm>
            <a:off x="3002807"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Team</a:t>
            </a:r>
          </a:p>
          <a:p>
            <a:pPr algn="ctr"/>
            <a:r>
              <a:rPr lang="en-US" dirty="0">
                <a:solidFill>
                  <a:schemeClr val="bg1"/>
                </a:solidFill>
                <a:latin typeface="Bahnschrift" panose="020B0502040204020203" pitchFamily="34" charset="0"/>
              </a:rPr>
              <a:t> background</a:t>
            </a:r>
          </a:p>
        </p:txBody>
      </p:sp>
      <p:sp>
        <p:nvSpPr>
          <p:cNvPr id="33" name="Rectangle 32">
            <a:extLst>
              <a:ext uri="{FF2B5EF4-FFF2-40B4-BE49-F238E27FC236}">
                <a16:creationId xmlns="" xmlns:a16="http://schemas.microsoft.com/office/drawing/2014/main" id="{2671A08C-75F0-49E6-93FF-5E1831577DDE}"/>
              </a:ext>
            </a:extLst>
          </p:cNvPr>
          <p:cNvSpPr/>
          <p:nvPr/>
        </p:nvSpPr>
        <p:spPr>
          <a:xfrm>
            <a:off x="4366156" y="4051169"/>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Pain point </a:t>
            </a:r>
          </a:p>
          <a:p>
            <a:pPr algn="ctr"/>
            <a:r>
              <a:rPr lang="en-US" dirty="0">
                <a:solidFill>
                  <a:schemeClr val="bg1"/>
                </a:solidFill>
                <a:latin typeface="Bahnschrift" panose="020B0502040204020203" pitchFamily="34" charset="0"/>
              </a:rPr>
              <a:t>&amp; Solution</a:t>
            </a:r>
          </a:p>
        </p:txBody>
      </p:sp>
      <p:sp>
        <p:nvSpPr>
          <p:cNvPr id="34" name="Rectangle 33">
            <a:extLst>
              <a:ext uri="{FF2B5EF4-FFF2-40B4-BE49-F238E27FC236}">
                <a16:creationId xmlns="" xmlns:a16="http://schemas.microsoft.com/office/drawing/2014/main" id="{D1D39A6E-2E35-4CE5-9BF1-AF82537296C6}"/>
              </a:ext>
            </a:extLst>
          </p:cNvPr>
          <p:cNvSpPr/>
          <p:nvPr/>
        </p:nvSpPr>
        <p:spPr>
          <a:xfrm>
            <a:off x="5670509"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Work </a:t>
            </a:r>
          </a:p>
          <a:p>
            <a:pPr algn="ctr"/>
            <a:r>
              <a:rPr lang="en-US" dirty="0">
                <a:solidFill>
                  <a:schemeClr val="bg1"/>
                </a:solidFill>
                <a:latin typeface="Bahnschrift" panose="020B0502040204020203" pitchFamily="34" charset="0"/>
              </a:rPr>
              <a:t>process</a:t>
            </a:r>
          </a:p>
        </p:txBody>
      </p:sp>
      <p:sp>
        <p:nvSpPr>
          <p:cNvPr id="35" name="Rectangle 34">
            <a:extLst>
              <a:ext uri="{FF2B5EF4-FFF2-40B4-BE49-F238E27FC236}">
                <a16:creationId xmlns="" xmlns:a16="http://schemas.microsoft.com/office/drawing/2014/main" id="{70D1220B-9BC7-4FBF-ABC2-F46432CA6DB7}"/>
              </a:ext>
            </a:extLst>
          </p:cNvPr>
          <p:cNvSpPr/>
          <p:nvPr/>
        </p:nvSpPr>
        <p:spPr>
          <a:xfrm>
            <a:off x="6863707" y="4037967"/>
            <a:ext cx="2681926" cy="369332"/>
          </a:xfrm>
          <a:prstGeom prst="rect">
            <a:avLst/>
          </a:prstGeom>
        </p:spPr>
        <p:txBody>
          <a:bodyPr wrap="square">
            <a:spAutoFit/>
          </a:bodyPr>
          <a:lstStyle/>
          <a:p>
            <a:pPr algn="ctr"/>
            <a:r>
              <a:rPr lang="en-US" dirty="0">
                <a:solidFill>
                  <a:schemeClr val="bg1"/>
                </a:solidFill>
                <a:latin typeface="Bahnschrift" panose="020B0502040204020203" pitchFamily="34" charset="0"/>
              </a:rPr>
              <a:t>Demo</a:t>
            </a:r>
          </a:p>
        </p:txBody>
      </p:sp>
      <p:pic>
        <p:nvPicPr>
          <p:cNvPr id="36" name="Picture 35">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2735479" y="3375713"/>
            <a:ext cx="509145" cy="513965"/>
          </a:xfrm>
          <a:prstGeom prst="ellipse">
            <a:avLst/>
          </a:prstGeom>
        </p:spPr>
      </p:pic>
      <p:pic>
        <p:nvPicPr>
          <p:cNvPr id="37" name="Picture 36">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4085959" y="3375713"/>
            <a:ext cx="509145" cy="513965"/>
          </a:xfrm>
          <a:prstGeom prst="ellipse">
            <a:avLst/>
          </a:prstGeom>
        </p:spPr>
      </p:pic>
      <p:pic>
        <p:nvPicPr>
          <p:cNvPr id="38" name="Picture 37">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5383215" y="3398557"/>
            <a:ext cx="509145" cy="513965"/>
          </a:xfrm>
          <a:prstGeom prst="ellipse">
            <a:avLst/>
          </a:prstGeom>
        </p:spPr>
      </p:pic>
    </p:spTree>
    <p:extLst>
      <p:ext uri="{BB962C8B-B14F-4D97-AF65-F5344CB8AC3E}">
        <p14:creationId xmlns:p14="http://schemas.microsoft.com/office/powerpoint/2010/main" val="1854166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7C0B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79CDA0B0-78C0-496D-A192-DD351FE6A98F}"/>
              </a:ext>
            </a:extLst>
          </p:cNvPr>
          <p:cNvSpPr/>
          <p:nvPr/>
        </p:nvSpPr>
        <p:spPr>
          <a:xfrm>
            <a:off x="392155" y="45106"/>
            <a:ext cx="6018373"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5" name="Rectangle 4">
            <a:extLst>
              <a:ext uri="{FF2B5EF4-FFF2-40B4-BE49-F238E27FC236}">
                <a16:creationId xmlns="" xmlns:a16="http://schemas.microsoft.com/office/drawing/2014/main" id="{91A6D7A8-E523-407B-BBEC-80FF0B38BF92}"/>
              </a:ext>
            </a:extLst>
          </p:cNvPr>
          <p:cNvSpPr/>
          <p:nvPr/>
        </p:nvSpPr>
        <p:spPr>
          <a:xfrm>
            <a:off x="-8624" y="281595"/>
            <a:ext cx="132080" cy="782320"/>
          </a:xfrm>
          <a:prstGeom prst="rect">
            <a:avLst/>
          </a:prstGeom>
          <a:solidFill>
            <a:srgbClr val="4D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23" name="Picture 22">
            <a:extLst>
              <a:ext uri="{FF2B5EF4-FFF2-40B4-BE49-F238E27FC236}">
                <a16:creationId xmlns="" xmlns:a16="http://schemas.microsoft.com/office/drawing/2014/main" id="{15BAA60D-5578-47B1-8261-6A843A9783EC}"/>
              </a:ext>
            </a:extLst>
          </p:cNvPr>
          <p:cNvPicPr>
            <a:picLocks noChangeAspect="1"/>
          </p:cNvPicPr>
          <p:nvPr/>
        </p:nvPicPr>
        <p:blipFill rotWithShape="1">
          <a:blip r:embed="rId3"/>
          <a:srcRect t="20363"/>
          <a:stretch/>
        </p:blipFill>
        <p:spPr>
          <a:xfrm>
            <a:off x="3971418" y="3474106"/>
            <a:ext cx="4249163" cy="3383894"/>
          </a:xfrm>
          <a:prstGeom prst="rect">
            <a:avLst/>
          </a:prstGeom>
        </p:spPr>
      </p:pic>
      <p:sp>
        <p:nvSpPr>
          <p:cNvPr id="19" name="Rectangle 18">
            <a:extLst>
              <a:ext uri="{FF2B5EF4-FFF2-40B4-BE49-F238E27FC236}">
                <a16:creationId xmlns="" xmlns:a16="http://schemas.microsoft.com/office/drawing/2014/main" id="{2561068B-7289-43A6-B757-118BEE860180}"/>
              </a:ext>
            </a:extLst>
          </p:cNvPr>
          <p:cNvSpPr/>
          <p:nvPr/>
        </p:nvSpPr>
        <p:spPr>
          <a:xfrm>
            <a:off x="1403800" y="1506583"/>
            <a:ext cx="3665902"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Agile</a:t>
            </a:r>
          </a:p>
        </p:txBody>
      </p:sp>
      <p:sp>
        <p:nvSpPr>
          <p:cNvPr id="20" name="Rectangle 19">
            <a:extLst>
              <a:ext uri="{FF2B5EF4-FFF2-40B4-BE49-F238E27FC236}">
                <a16:creationId xmlns="" xmlns:a16="http://schemas.microsoft.com/office/drawing/2014/main" id="{16F6584A-84B7-4E0F-A142-533E0ECA822F}"/>
              </a:ext>
            </a:extLst>
          </p:cNvPr>
          <p:cNvSpPr/>
          <p:nvPr/>
        </p:nvSpPr>
        <p:spPr>
          <a:xfrm>
            <a:off x="783862" y="2596541"/>
            <a:ext cx="3665902"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methodology</a:t>
            </a:r>
          </a:p>
        </p:txBody>
      </p:sp>
      <p:sp>
        <p:nvSpPr>
          <p:cNvPr id="21" name="Rectangle 20">
            <a:extLst>
              <a:ext uri="{FF2B5EF4-FFF2-40B4-BE49-F238E27FC236}">
                <a16:creationId xmlns="" xmlns:a16="http://schemas.microsoft.com/office/drawing/2014/main" id="{34414697-01B8-4722-B4EB-B70F7C33BC6B}"/>
              </a:ext>
            </a:extLst>
          </p:cNvPr>
          <p:cNvSpPr/>
          <p:nvPr/>
        </p:nvSpPr>
        <p:spPr>
          <a:xfrm>
            <a:off x="1192261" y="3834179"/>
            <a:ext cx="3074064" cy="1107996"/>
          </a:xfrm>
          <a:prstGeom prst="rect">
            <a:avLst/>
          </a:prstGeom>
        </p:spPr>
        <p:txBody>
          <a:bodyPr wrap="square">
            <a:spAutoFit/>
          </a:bodyPr>
          <a:lstStyle/>
          <a:p>
            <a:r>
              <a:rPr lang="en-US" sz="6600" dirty="0">
                <a:solidFill>
                  <a:srgbClr val="4D4640"/>
                </a:solidFill>
                <a:effectLst>
                  <a:outerShdw blurRad="38100" dist="38100" dir="2700000" algn="tl">
                    <a:srgbClr val="000000">
                      <a:alpha val="43137"/>
                    </a:srgbClr>
                  </a:outerShdw>
                </a:effectLst>
                <a:latin typeface="Bahnschrift" panose="020B0502040204020203" pitchFamily="34" charset="0"/>
              </a:rPr>
              <a:t>Scrum</a:t>
            </a:r>
          </a:p>
        </p:txBody>
      </p:sp>
      <p:sp>
        <p:nvSpPr>
          <p:cNvPr id="22" name="Rectangle 21">
            <a:extLst>
              <a:ext uri="{FF2B5EF4-FFF2-40B4-BE49-F238E27FC236}">
                <a16:creationId xmlns="" xmlns:a16="http://schemas.microsoft.com/office/drawing/2014/main" id="{F9ABAF55-78A5-477F-96F0-E72F59251AC1}"/>
              </a:ext>
            </a:extLst>
          </p:cNvPr>
          <p:cNvSpPr/>
          <p:nvPr/>
        </p:nvSpPr>
        <p:spPr>
          <a:xfrm>
            <a:off x="1079781" y="4634859"/>
            <a:ext cx="3074064"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framework</a:t>
            </a:r>
          </a:p>
        </p:txBody>
      </p:sp>
      <p:pic>
        <p:nvPicPr>
          <p:cNvPr id="28" name="Picture 27">
            <a:extLst>
              <a:ext uri="{FF2B5EF4-FFF2-40B4-BE49-F238E27FC236}">
                <a16:creationId xmlns="" xmlns:a16="http://schemas.microsoft.com/office/drawing/2014/main" id="{96409AAF-7626-436F-83FB-CADA6A9C08D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7760273" y="1691405"/>
            <a:ext cx="3647865" cy="1121152"/>
          </a:xfrm>
          <a:prstGeom prst="rect">
            <a:avLst/>
          </a:prstGeom>
        </p:spPr>
      </p:pic>
      <p:pic>
        <p:nvPicPr>
          <p:cNvPr id="29" name="Picture 2" descr="Image result for onenote logo">
            <a:extLst>
              <a:ext uri="{FF2B5EF4-FFF2-40B4-BE49-F238E27FC236}">
                <a16:creationId xmlns="" xmlns:a16="http://schemas.microsoft.com/office/drawing/2014/main" id="{071242F0-22AE-427B-A30D-2F5FCD682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1087" y="3058293"/>
            <a:ext cx="2071990" cy="20719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onenote logo">
            <a:extLst>
              <a:ext uri="{FF2B5EF4-FFF2-40B4-BE49-F238E27FC236}">
                <a16:creationId xmlns="" xmlns:a16="http://schemas.microsoft.com/office/drawing/2014/main" id="{AFD144A6-0620-4D2F-836A-E718FCDECD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9110"/>
          <a:stretch/>
        </p:blipFill>
        <p:spPr bwMode="auto">
          <a:xfrm>
            <a:off x="8626570" y="5076509"/>
            <a:ext cx="2616793" cy="59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8972" y="872035"/>
            <a:ext cx="10654055" cy="5322288"/>
          </a:xfrm>
          <a:prstGeom prst="rect">
            <a:avLst/>
          </a:prstGeom>
        </p:spPr>
      </p:pic>
    </p:spTree>
    <p:extLst>
      <p:ext uri="{BB962C8B-B14F-4D97-AF65-F5344CB8AC3E}">
        <p14:creationId xmlns:p14="http://schemas.microsoft.com/office/powerpoint/2010/main" val="2254312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rapezoid 49"/>
          <p:cNvSpPr/>
          <p:nvPr/>
        </p:nvSpPr>
        <p:spPr>
          <a:xfrm rot="16200000">
            <a:off x="3505520" y="-446161"/>
            <a:ext cx="3640736" cy="5099805"/>
          </a:xfrm>
          <a:prstGeom prst="trapezoid">
            <a:avLst>
              <a:gd name="adj" fmla="val 44809"/>
            </a:avLst>
          </a:prstGeom>
          <a:gradFill>
            <a:gsLst>
              <a:gs pos="5310">
                <a:schemeClr val="accent4">
                  <a:lumMod val="40000"/>
                  <a:lumOff val="60000"/>
                </a:schemeClr>
              </a:gs>
              <a:gs pos="62000">
                <a:schemeClr val="accent4">
                  <a:lumMod val="20000"/>
                  <a:lumOff val="8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endCxn id="19" idx="0"/>
          </p:cNvCxnSpPr>
          <p:nvPr/>
        </p:nvCxnSpPr>
        <p:spPr>
          <a:xfrm>
            <a:off x="6533028" y="1854549"/>
            <a:ext cx="0" cy="3464579"/>
          </a:xfrm>
          <a:prstGeom prst="line">
            <a:avLst/>
          </a:prstGeom>
          <a:ln w="57150">
            <a:solidFill>
              <a:srgbClr val="1888B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830" y="6580370"/>
            <a:ext cx="12228830" cy="27763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8828" t="3179" r="76389" b="61201"/>
          <a:stretch/>
        </p:blipFill>
        <p:spPr>
          <a:xfrm>
            <a:off x="1361305" y="1297573"/>
            <a:ext cx="2249609" cy="5288704"/>
          </a:xfrm>
          <a:prstGeom prst="rect">
            <a:avLst/>
          </a:prstGeom>
        </p:spPr>
      </p:pic>
      <p:sp>
        <p:nvSpPr>
          <p:cNvPr id="8" name="Snip Same Side Corner Rectangle 7"/>
          <p:cNvSpPr/>
          <p:nvPr/>
        </p:nvSpPr>
        <p:spPr>
          <a:xfrm rot="10800000">
            <a:off x="1283904" y="6580371"/>
            <a:ext cx="2170188" cy="275063"/>
          </a:xfrm>
          <a:prstGeom prst="snip2SameRect">
            <a:avLst>
              <a:gd name="adj1" fmla="val 16667"/>
              <a:gd name="adj2"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95576" y="-65808"/>
            <a:ext cx="328327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Agenda</a:t>
            </a:r>
          </a:p>
        </p:txBody>
      </p:sp>
      <p:sp>
        <p:nvSpPr>
          <p:cNvPr id="13" name="Rectangle 12">
            <a:extLst>
              <a:ext uri="{FF2B5EF4-FFF2-40B4-BE49-F238E27FC236}">
                <a16:creationId xmlns="" xmlns:a16="http://schemas.microsoft.com/office/drawing/2014/main" id="{8B37A405-BE86-4752-9F12-766DE4B5DA50}"/>
              </a:ext>
            </a:extLst>
          </p:cNvPr>
          <p:cNvSpPr/>
          <p:nvPr/>
        </p:nvSpPr>
        <p:spPr>
          <a:xfrm>
            <a:off x="-36830" y="183108"/>
            <a:ext cx="132080" cy="782320"/>
          </a:xfrm>
          <a:prstGeom prst="rect">
            <a:avLst/>
          </a:prstGeom>
          <a:solidFill>
            <a:srgbClr val="00B0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BF"/>
              </a:solidFill>
            </a:endParaRPr>
          </a:p>
        </p:txBody>
      </p:sp>
      <p:sp>
        <p:nvSpPr>
          <p:cNvPr id="28" name="Oval 27"/>
          <p:cNvSpPr/>
          <p:nvPr/>
        </p:nvSpPr>
        <p:spPr>
          <a:xfrm>
            <a:off x="6387092" y="1738480"/>
            <a:ext cx="291872" cy="291872"/>
          </a:xfrm>
          <a:prstGeom prst="ellipse">
            <a:avLst/>
          </a:prstGeom>
          <a:solidFill>
            <a:srgbClr val="F26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6397308" y="2447068"/>
            <a:ext cx="291872" cy="291872"/>
          </a:xfrm>
          <a:prstGeom prst="ellipse">
            <a:avLst/>
          </a:prstGeom>
          <a:solidFill>
            <a:srgbClr val="F89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387092" y="3164469"/>
            <a:ext cx="291872" cy="291872"/>
          </a:xfrm>
          <a:prstGeom prst="ellipse">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397308" y="3864245"/>
            <a:ext cx="291872" cy="291872"/>
          </a:xfrm>
          <a:prstGeom prst="ellipse">
            <a:avLst/>
          </a:prstGeom>
          <a:solidFill>
            <a:srgbClr val="03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6387092" y="4621619"/>
            <a:ext cx="291872" cy="291872"/>
          </a:xfrm>
          <a:prstGeom prst="ellipse">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72BF"/>
              </a:solidFill>
            </a:endParaRPr>
          </a:p>
        </p:txBody>
      </p:sp>
      <p:sp>
        <p:nvSpPr>
          <p:cNvPr id="2" name="Rectangle 1"/>
          <p:cNvSpPr/>
          <p:nvPr/>
        </p:nvSpPr>
        <p:spPr>
          <a:xfrm>
            <a:off x="6880999" y="1496179"/>
            <a:ext cx="4490379"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Internship expectation</a:t>
            </a:r>
          </a:p>
        </p:txBody>
      </p:sp>
      <p:sp>
        <p:nvSpPr>
          <p:cNvPr id="3" name="Rectangle 2"/>
          <p:cNvSpPr/>
          <p:nvPr/>
        </p:nvSpPr>
        <p:spPr>
          <a:xfrm>
            <a:off x="6898077" y="2224944"/>
            <a:ext cx="4696037"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Team background</a:t>
            </a:r>
          </a:p>
        </p:txBody>
      </p:sp>
      <p:sp>
        <p:nvSpPr>
          <p:cNvPr id="4" name="Rectangle 3"/>
          <p:cNvSpPr/>
          <p:nvPr/>
        </p:nvSpPr>
        <p:spPr>
          <a:xfrm>
            <a:off x="6898078" y="2953709"/>
            <a:ext cx="4613931"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Pain point &amp; Solution</a:t>
            </a:r>
          </a:p>
        </p:txBody>
      </p:sp>
      <p:sp>
        <p:nvSpPr>
          <p:cNvPr id="6" name="Rectangle 5"/>
          <p:cNvSpPr/>
          <p:nvPr/>
        </p:nvSpPr>
        <p:spPr>
          <a:xfrm>
            <a:off x="6898078" y="3667626"/>
            <a:ext cx="3646977"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7" name="Rectangle 6"/>
          <p:cNvSpPr/>
          <p:nvPr/>
        </p:nvSpPr>
        <p:spPr>
          <a:xfrm>
            <a:off x="6898078" y="5114443"/>
            <a:ext cx="2611003"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Intern life</a:t>
            </a:r>
          </a:p>
        </p:txBody>
      </p:sp>
      <p:sp>
        <p:nvSpPr>
          <p:cNvPr id="19" name="Oval 18"/>
          <p:cNvSpPr/>
          <p:nvPr/>
        </p:nvSpPr>
        <p:spPr>
          <a:xfrm>
            <a:off x="6387092" y="5319128"/>
            <a:ext cx="291872" cy="2918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72BF"/>
              </a:solidFill>
            </a:endParaRPr>
          </a:p>
        </p:txBody>
      </p:sp>
      <p:sp>
        <p:nvSpPr>
          <p:cNvPr id="21" name="Rectangle 20"/>
          <p:cNvSpPr/>
          <p:nvPr/>
        </p:nvSpPr>
        <p:spPr>
          <a:xfrm>
            <a:off x="6881000" y="4381480"/>
            <a:ext cx="2611003"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Demo</a:t>
            </a:r>
          </a:p>
        </p:txBody>
      </p:sp>
    </p:spTree>
    <p:extLst>
      <p:ext uri="{BB962C8B-B14F-4D97-AF65-F5344CB8AC3E}">
        <p14:creationId xmlns:p14="http://schemas.microsoft.com/office/powerpoint/2010/main" val="26453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500"/>
                                  </p:stCondLst>
                                  <p:childTnLst>
                                    <p:animEffect transition="out" filter="fade">
                                      <p:cBhvr>
                                        <p:cTn id="6" dur="500" tmFilter="0, 0; .2, .5; .8, .5; 1, 0"/>
                                        <p:tgtEl>
                                          <p:spTgt spid="50"/>
                                        </p:tgtEl>
                                      </p:cBhvr>
                                    </p:animEffect>
                                    <p:animScale>
                                      <p:cBhvr>
                                        <p:cTn id="7"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EC11DA6-DCEB-4E4C-B272-256F63CB5DC2}"/>
              </a:ext>
            </a:extLst>
          </p:cNvPr>
          <p:cNvPicPr>
            <a:picLocks noChangeAspect="1"/>
          </p:cNvPicPr>
          <p:nvPr/>
        </p:nvPicPr>
        <p:blipFill>
          <a:blip r:embed="rId2"/>
          <a:stretch>
            <a:fillRect/>
          </a:stretch>
        </p:blipFill>
        <p:spPr>
          <a:xfrm>
            <a:off x="531506" y="744080"/>
            <a:ext cx="10978229" cy="5369840"/>
          </a:xfrm>
          <a:prstGeom prst="rect">
            <a:avLst/>
          </a:prstGeom>
        </p:spPr>
      </p:pic>
    </p:spTree>
    <p:extLst>
      <p:ext uri="{BB962C8B-B14F-4D97-AF65-F5344CB8AC3E}">
        <p14:creationId xmlns:p14="http://schemas.microsoft.com/office/powerpoint/2010/main" val="3732833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3342" b="8428"/>
          <a:stretch/>
        </p:blipFill>
        <p:spPr>
          <a:xfrm>
            <a:off x="403175" y="1641920"/>
            <a:ext cx="4390138" cy="3526979"/>
          </a:xfrm>
          <a:prstGeom prst="rect">
            <a:avLst/>
          </a:prstGeom>
        </p:spPr>
      </p:pic>
      <p:pic>
        <p:nvPicPr>
          <p:cNvPr id="7" name="Picture 6"/>
          <p:cNvPicPr>
            <a:picLocks noChangeAspect="1"/>
          </p:cNvPicPr>
          <p:nvPr/>
        </p:nvPicPr>
        <p:blipFill>
          <a:blip r:embed="rId3"/>
          <a:stretch>
            <a:fillRect/>
          </a:stretch>
        </p:blipFill>
        <p:spPr>
          <a:xfrm>
            <a:off x="4990939" y="1641920"/>
            <a:ext cx="6807361" cy="3526979"/>
          </a:xfrm>
          <a:prstGeom prst="rect">
            <a:avLst/>
          </a:prstGeom>
        </p:spPr>
      </p:pic>
    </p:spTree>
    <p:extLst>
      <p:ext uri="{BB962C8B-B14F-4D97-AF65-F5344CB8AC3E}">
        <p14:creationId xmlns:p14="http://schemas.microsoft.com/office/powerpoint/2010/main" val="401902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 xmlns:a16="http://schemas.microsoft.com/office/drawing/2014/main" id="{6024F8D2-DB37-43B5-BDDC-50447F25ED84}"/>
              </a:ext>
            </a:extLst>
          </p:cNvPr>
          <p:cNvCxnSpPr>
            <a:cxnSpLocks/>
          </p:cNvCxnSpPr>
          <p:nvPr/>
        </p:nvCxnSpPr>
        <p:spPr>
          <a:xfrm>
            <a:off x="5335145" y="3357155"/>
            <a:ext cx="5983821" cy="0"/>
          </a:xfrm>
          <a:prstGeom prst="line">
            <a:avLst/>
          </a:prstGeom>
          <a:ln w="136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6024F8D2-DB37-43B5-BDDC-50447F25ED84}"/>
              </a:ext>
            </a:extLst>
          </p:cNvPr>
          <p:cNvCxnSpPr>
            <a:cxnSpLocks/>
          </p:cNvCxnSpPr>
          <p:nvPr/>
        </p:nvCxnSpPr>
        <p:spPr>
          <a:xfrm flipV="1">
            <a:off x="1354188" y="3357155"/>
            <a:ext cx="3980957" cy="5056"/>
          </a:xfrm>
          <a:prstGeom prst="line">
            <a:avLst/>
          </a:prstGeom>
          <a:ln w="136525">
            <a:solidFill>
              <a:srgbClr val="03B2AD"/>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EB5D5A97-9D4B-46E3-8198-C081C6FBEAE4}"/>
              </a:ext>
            </a:extLst>
          </p:cNvPr>
          <p:cNvSpPr/>
          <p:nvPr/>
        </p:nvSpPr>
        <p:spPr>
          <a:xfrm>
            <a:off x="1137987" y="3144894"/>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529D0EDD-0C68-4993-B3E4-3363B3B98839}"/>
              </a:ext>
            </a:extLst>
          </p:cNvPr>
          <p:cNvSpPr/>
          <p:nvPr/>
        </p:nvSpPr>
        <p:spPr>
          <a:xfrm>
            <a:off x="5157043" y="3179053"/>
            <a:ext cx="356204" cy="356204"/>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A828AC65-F466-4DE8-AF9A-99D6593EA466}"/>
              </a:ext>
            </a:extLst>
          </p:cNvPr>
          <p:cNvSpPr/>
          <p:nvPr/>
        </p:nvSpPr>
        <p:spPr>
          <a:xfrm>
            <a:off x="2172448" y="2354587"/>
            <a:ext cx="2469696" cy="830997"/>
          </a:xfrm>
          <a:prstGeom prst="rect">
            <a:avLst/>
          </a:prstGeom>
        </p:spPr>
        <p:txBody>
          <a:bodyPr wrap="square">
            <a:spAutoFit/>
          </a:bodyPr>
          <a:lstStyle/>
          <a:p>
            <a:pPr algn="ctr"/>
            <a:r>
              <a:rPr lang="en-US" sz="4800" dirty="0">
                <a:solidFill>
                  <a:srgbClr val="03B2AD"/>
                </a:solidFill>
                <a:effectLst>
                  <a:outerShdw blurRad="38100" dist="38100" dir="2700000" algn="tl">
                    <a:srgbClr val="000000">
                      <a:alpha val="43137"/>
                    </a:srgbClr>
                  </a:outerShdw>
                </a:effectLst>
                <a:latin typeface="Bahnschrift" panose="020B0502040204020203" pitchFamily="34" charset="0"/>
              </a:rPr>
              <a:t>Phase 1</a:t>
            </a:r>
          </a:p>
        </p:txBody>
      </p:sp>
      <p:sp>
        <p:nvSpPr>
          <p:cNvPr id="24" name="Rectangle 23"/>
          <p:cNvSpPr/>
          <p:nvPr/>
        </p:nvSpPr>
        <p:spPr>
          <a:xfrm>
            <a:off x="2483004" y="3682451"/>
            <a:ext cx="1848584" cy="584775"/>
          </a:xfrm>
          <a:prstGeom prst="rect">
            <a:avLst/>
          </a:prstGeom>
        </p:spPr>
        <p:txBody>
          <a:bodyPr wrap="none">
            <a:spAutoFit/>
          </a:bodyPr>
          <a:lstStyle/>
          <a:p>
            <a:pPr algn="ctr"/>
            <a:r>
              <a:rPr lang="en-US" sz="3200" dirty="0" smtClean="0">
                <a:solidFill>
                  <a:srgbClr val="03B2AD"/>
                </a:solidFill>
                <a:effectLst>
                  <a:outerShdw blurRad="38100" dist="38100" dir="2700000" algn="tl">
                    <a:srgbClr val="000000">
                      <a:alpha val="43137"/>
                    </a:srgbClr>
                  </a:outerShdw>
                </a:effectLst>
                <a:latin typeface="Bahnschrift" panose="020B0502040204020203" pitchFamily="34" charset="0"/>
              </a:rPr>
              <a:t>2 months</a:t>
            </a:r>
            <a:endParaRPr lang="en-US" sz="3200" dirty="0">
              <a:solidFill>
                <a:srgbClr val="03B2AD"/>
              </a:solidFill>
              <a:effectLst>
                <a:outerShdw blurRad="38100" dist="38100" dir="2700000" algn="tl">
                  <a:srgbClr val="000000">
                    <a:alpha val="43137"/>
                  </a:srgbClr>
                </a:outerShdw>
              </a:effectLst>
              <a:latin typeface="Bahnschrift" panose="020B0502040204020203" pitchFamily="34" charset="0"/>
            </a:endParaRPr>
          </a:p>
        </p:txBody>
      </p:sp>
      <p:sp>
        <p:nvSpPr>
          <p:cNvPr id="30" name="Oval 29">
            <a:extLst>
              <a:ext uri="{FF2B5EF4-FFF2-40B4-BE49-F238E27FC236}">
                <a16:creationId xmlns="" xmlns:a16="http://schemas.microsoft.com/office/drawing/2014/main" id="{529D0EDD-0C68-4993-B3E4-3363B3B98839}"/>
              </a:ext>
            </a:extLst>
          </p:cNvPr>
          <p:cNvSpPr/>
          <p:nvPr/>
        </p:nvSpPr>
        <p:spPr>
          <a:xfrm>
            <a:off x="11160459" y="3165991"/>
            <a:ext cx="356204" cy="356204"/>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A828AC65-F466-4DE8-AF9A-99D6593EA466}"/>
              </a:ext>
            </a:extLst>
          </p:cNvPr>
          <p:cNvSpPr/>
          <p:nvPr/>
        </p:nvSpPr>
        <p:spPr>
          <a:xfrm>
            <a:off x="6963414" y="2354587"/>
            <a:ext cx="2469696" cy="830997"/>
          </a:xfrm>
          <a:prstGeom prst="rect">
            <a:avLst/>
          </a:prstGeom>
        </p:spPr>
        <p:txBody>
          <a:bodyPr wrap="square">
            <a:spAutoFit/>
          </a:bodyPr>
          <a:lstStyle/>
          <a:p>
            <a:pPr algn="ctr"/>
            <a:r>
              <a:rPr lang="en-US" sz="4800" dirty="0">
                <a:solidFill>
                  <a:schemeClr val="accent2"/>
                </a:solidFill>
                <a:effectLst>
                  <a:outerShdw blurRad="38100" dist="38100" dir="2700000" algn="tl">
                    <a:srgbClr val="000000">
                      <a:alpha val="43137"/>
                    </a:srgbClr>
                  </a:outerShdw>
                </a:effectLst>
                <a:latin typeface="Bahnschrift" panose="020B0502040204020203" pitchFamily="34" charset="0"/>
              </a:rPr>
              <a:t>Phase 2</a:t>
            </a:r>
          </a:p>
        </p:txBody>
      </p:sp>
      <p:sp>
        <p:nvSpPr>
          <p:cNvPr id="32" name="Rectangle 31"/>
          <p:cNvSpPr/>
          <p:nvPr/>
        </p:nvSpPr>
        <p:spPr>
          <a:xfrm>
            <a:off x="7262749" y="3682451"/>
            <a:ext cx="1871026" cy="584775"/>
          </a:xfrm>
          <a:prstGeom prst="rect">
            <a:avLst/>
          </a:prstGeom>
        </p:spPr>
        <p:txBody>
          <a:bodyPr wrap="none">
            <a:spAutoFit/>
          </a:bodyPr>
          <a:lstStyle/>
          <a:p>
            <a:pPr algn="ctr"/>
            <a:r>
              <a:rPr lang="en-US" sz="3200" dirty="0" smtClean="0">
                <a:solidFill>
                  <a:schemeClr val="accent2"/>
                </a:solidFill>
                <a:effectLst>
                  <a:outerShdw blurRad="38100" dist="38100" dir="2700000" algn="tl">
                    <a:srgbClr val="000000">
                      <a:alpha val="43137"/>
                    </a:srgbClr>
                  </a:outerShdw>
                </a:effectLst>
                <a:latin typeface="Bahnschrift" panose="020B0502040204020203" pitchFamily="34" charset="0"/>
              </a:rPr>
              <a:t>4 months</a:t>
            </a:r>
            <a:endParaRPr lang="en-US" sz="3200" dirty="0">
              <a:solidFill>
                <a:schemeClr val="accent2"/>
              </a:solidFill>
              <a:effectLst>
                <a:outerShdw blurRad="38100" dist="38100" dir="2700000" algn="tl">
                  <a:srgbClr val="000000">
                    <a:alpha val="43137"/>
                  </a:srgbClr>
                </a:outerShdw>
              </a:effectLst>
              <a:latin typeface="Bahnschrift" panose="020B0502040204020203" pitchFamily="34" charset="0"/>
            </a:endParaRPr>
          </a:p>
        </p:txBody>
      </p:sp>
      <p:sp>
        <p:nvSpPr>
          <p:cNvPr id="34" name="Rectangle 33">
            <a:extLst>
              <a:ext uri="{FF2B5EF4-FFF2-40B4-BE49-F238E27FC236}">
                <a16:creationId xmlns="" xmlns:a16="http://schemas.microsoft.com/office/drawing/2014/main" id="{7D756E54-A1C5-4B62-98FB-F2A721FBB351}"/>
              </a:ext>
            </a:extLst>
          </p:cNvPr>
          <p:cNvSpPr/>
          <p:nvPr/>
        </p:nvSpPr>
        <p:spPr>
          <a:xfrm>
            <a:off x="392155" y="45106"/>
            <a:ext cx="6018373" cy="1200329"/>
          </a:xfrm>
          <a:prstGeom prst="rect">
            <a:avLst/>
          </a:prstGeom>
        </p:spPr>
        <p:txBody>
          <a:bodyPr wrap="square">
            <a:spAutoFit/>
          </a:bodyPr>
          <a:lstStyle/>
          <a:p>
            <a:r>
              <a:rPr lang="en-US" sz="7200" dirty="0">
                <a:solidFill>
                  <a:schemeClr val="tx2"/>
                </a:solidFill>
                <a:effectLst>
                  <a:outerShdw blurRad="38100" dist="38100" dir="2700000" algn="tl">
                    <a:srgbClr val="000000">
                      <a:alpha val="43137"/>
                    </a:srgbClr>
                  </a:outerShdw>
                </a:effectLst>
                <a:latin typeface="Bahnschrift" panose="020B0502040204020203" pitchFamily="34" charset="0"/>
              </a:rPr>
              <a:t>Timeline</a:t>
            </a:r>
          </a:p>
        </p:txBody>
      </p:sp>
      <p:sp>
        <p:nvSpPr>
          <p:cNvPr id="35" name="Rectangle 34">
            <a:extLst>
              <a:ext uri="{FF2B5EF4-FFF2-40B4-BE49-F238E27FC236}">
                <a16:creationId xmlns="" xmlns:a16="http://schemas.microsoft.com/office/drawing/2014/main" id="{0834EF53-1F3A-4322-99D7-CD87C0FE581F}"/>
              </a:ext>
            </a:extLst>
          </p:cNvPr>
          <p:cNvSpPr/>
          <p:nvPr/>
        </p:nvSpPr>
        <p:spPr>
          <a:xfrm>
            <a:off x="-8624" y="281595"/>
            <a:ext cx="132080" cy="782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15" name="Rectangle 14"/>
          <p:cNvSpPr/>
          <p:nvPr/>
        </p:nvSpPr>
        <p:spPr>
          <a:xfrm>
            <a:off x="1774934" y="4587466"/>
            <a:ext cx="3252814" cy="1200329"/>
          </a:xfrm>
          <a:prstGeom prst="rect">
            <a:avLst/>
          </a:prstGeom>
        </p:spPr>
        <p:txBody>
          <a:bodyPr wrap="none">
            <a:spAutoFit/>
          </a:bodyPr>
          <a:lstStyle/>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Team classification</a:t>
            </a:r>
          </a:p>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Job failure filter</a:t>
            </a:r>
          </a:p>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Auto-refresh</a:t>
            </a:r>
            <a:endParaRPr lang="en-US" sz="2400" dirty="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16" name="Rectangle 15"/>
          <p:cNvSpPr/>
          <p:nvPr/>
        </p:nvSpPr>
        <p:spPr>
          <a:xfrm>
            <a:off x="6748152" y="4560729"/>
            <a:ext cx="3892412" cy="1569660"/>
          </a:xfrm>
          <a:prstGeom prst="rect">
            <a:avLst/>
          </a:prstGeom>
        </p:spPr>
        <p:txBody>
          <a:bodyPr wrap="none">
            <a:spAutoFit/>
          </a:bodyPr>
          <a:lstStyle/>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Notification</a:t>
            </a:r>
          </a:p>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Reassign </a:t>
            </a:r>
            <a:r>
              <a:rPr lang="en-US" sz="2400" dirty="0" err="1"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tickest</a:t>
            </a:r>
            <a:endPar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endParaRPr>
          </a:p>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Statistics page</a:t>
            </a:r>
          </a:p>
          <a:p>
            <a:pPr marL="457200" indent="-457200">
              <a:buFont typeface="Arial" panose="020B0604020202020204" pitchFamily="34" charset="0"/>
              <a:buChar char="•"/>
            </a:pPr>
            <a:r>
              <a:rPr lang="en-US" sz="2400" dirty="0" smtClean="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rPr>
              <a:t>ITSM’s ticket info update</a:t>
            </a:r>
            <a:endParaRPr lang="en-US" sz="2400" dirty="0">
              <a:solidFill>
                <a:schemeClr val="accent2">
                  <a:lumMod val="50000"/>
                </a:schemeClr>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326764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2C4C4"/>
        </a:solidFill>
        <a:effectLst/>
      </p:bgPr>
    </p:bg>
    <p:spTree>
      <p:nvGrpSpPr>
        <p:cNvPr id="1" name=""/>
        <p:cNvGrpSpPr/>
        <p:nvPr/>
      </p:nvGrpSpPr>
      <p:grpSpPr>
        <a:xfrm>
          <a:off x="0" y="0"/>
          <a:ext cx="0" cy="0"/>
          <a:chOff x="0" y="0"/>
          <a:chExt cx="0" cy="0"/>
        </a:xfrm>
      </p:grpSpPr>
      <p:sp>
        <p:nvSpPr>
          <p:cNvPr id="84" name="Rounded Rectangle 83"/>
          <p:cNvSpPr/>
          <p:nvPr/>
        </p:nvSpPr>
        <p:spPr>
          <a:xfrm>
            <a:off x="2166952" y="725313"/>
            <a:ext cx="8450248" cy="5950587"/>
          </a:xfrm>
          <a:prstGeom prst="roundRect">
            <a:avLst>
              <a:gd name="adj" fmla="val 506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917700" y="635000"/>
            <a:ext cx="8585200" cy="5842000"/>
          </a:xfrm>
          <a:prstGeom prst="roundRect">
            <a:avLst>
              <a:gd name="adj" fmla="val 5069"/>
            </a:avLst>
          </a:prstGeom>
          <a:solidFill>
            <a:srgbClr val="598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917700" y="2146300"/>
            <a:ext cx="8585200" cy="4330700"/>
          </a:xfrm>
          <a:prstGeom prst="roundRect">
            <a:avLst>
              <a:gd name="adj" fmla="val 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Table 44"/>
          <p:cNvGraphicFramePr>
            <a:graphicFrameLocks noGrp="1"/>
          </p:cNvGraphicFramePr>
          <p:nvPr>
            <p:extLst>
              <p:ext uri="{D42A27DB-BD31-4B8C-83A1-F6EECF244321}">
                <p14:modId xmlns:p14="http://schemas.microsoft.com/office/powerpoint/2010/main" val="3085599445"/>
              </p:ext>
            </p:extLst>
          </p:nvPr>
        </p:nvGraphicFramePr>
        <p:xfrm>
          <a:off x="2422384" y="2573866"/>
          <a:ext cx="7621660" cy="3738036"/>
        </p:xfrm>
        <a:graphic>
          <a:graphicData uri="http://schemas.openxmlformats.org/drawingml/2006/table">
            <a:tbl>
              <a:tblPr firstRow="1" bandRow="1">
                <a:tableStyleId>{5940675A-B579-460E-94D1-54222C63F5DA}</a:tableStyleId>
              </a:tblPr>
              <a:tblGrid>
                <a:gridCol w="1524332"/>
                <a:gridCol w="1524332"/>
                <a:gridCol w="1524332"/>
                <a:gridCol w="1524332"/>
                <a:gridCol w="1524332"/>
              </a:tblGrid>
              <a:tr h="934509">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934509">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934509">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934509">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46" name="Rectangle 45">
            <a:extLst>
              <a:ext uri="{FF2B5EF4-FFF2-40B4-BE49-F238E27FC236}">
                <a16:creationId xmlns="" xmlns:a16="http://schemas.microsoft.com/office/drawing/2014/main" id="{93DCE5DF-51B9-4374-911A-E7A55672817C}"/>
              </a:ext>
            </a:extLst>
          </p:cNvPr>
          <p:cNvSpPr/>
          <p:nvPr/>
        </p:nvSpPr>
        <p:spPr>
          <a:xfrm>
            <a:off x="2974539" y="1068685"/>
            <a:ext cx="6517349" cy="923330"/>
          </a:xfrm>
          <a:prstGeom prst="rect">
            <a:avLst/>
          </a:prstGeom>
        </p:spPr>
        <p:txBody>
          <a:bodyPr wrap="square">
            <a:spAutoFit/>
          </a:bodyPr>
          <a:lstStyle/>
          <a:p>
            <a:pPr algn="ctr"/>
            <a:r>
              <a:rPr lang="en-US" sz="5400" dirty="0" smtClean="0">
                <a:solidFill>
                  <a:schemeClr val="bg1"/>
                </a:solidFill>
                <a:effectLst>
                  <a:outerShdw blurRad="38100" dist="38100" dir="2700000" algn="tl">
                    <a:srgbClr val="000000">
                      <a:alpha val="43137"/>
                    </a:srgbClr>
                  </a:outerShdw>
                </a:effectLst>
                <a:latin typeface="Bahnschrift" panose="020B0502040204020203" pitchFamily="34" charset="0"/>
              </a:rPr>
              <a:t>JUNE 2019</a:t>
            </a:r>
            <a:endParaRPr lang="en-US" sz="5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47" name="Rounded Rectangle 46"/>
          <p:cNvSpPr/>
          <p:nvPr/>
        </p:nvSpPr>
        <p:spPr>
          <a:xfrm>
            <a:off x="2974539" y="43610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110602" y="43610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5302844" y="43610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6495086" y="41608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7702130" y="430664"/>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827219" y="430665"/>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93DCE5DF-51B9-4374-911A-E7A55672817C}"/>
              </a:ext>
            </a:extLst>
          </p:cNvPr>
          <p:cNvSpPr/>
          <p:nvPr/>
        </p:nvSpPr>
        <p:spPr>
          <a:xfrm>
            <a:off x="3368239" y="2573866"/>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3</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54" name="Rectangle 53">
            <a:extLst>
              <a:ext uri="{FF2B5EF4-FFF2-40B4-BE49-F238E27FC236}">
                <a16:creationId xmlns="" xmlns:a16="http://schemas.microsoft.com/office/drawing/2014/main" id="{93DCE5DF-51B9-4374-911A-E7A55672817C}"/>
              </a:ext>
            </a:extLst>
          </p:cNvPr>
          <p:cNvSpPr/>
          <p:nvPr/>
        </p:nvSpPr>
        <p:spPr>
          <a:xfrm>
            <a:off x="4838078" y="2589489"/>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4</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55" name="Rectangle 54">
            <a:extLst>
              <a:ext uri="{FF2B5EF4-FFF2-40B4-BE49-F238E27FC236}">
                <a16:creationId xmlns="" xmlns:a16="http://schemas.microsoft.com/office/drawing/2014/main" id="{93DCE5DF-51B9-4374-911A-E7A55672817C}"/>
              </a:ext>
            </a:extLst>
          </p:cNvPr>
          <p:cNvSpPr/>
          <p:nvPr/>
        </p:nvSpPr>
        <p:spPr>
          <a:xfrm>
            <a:off x="6459552" y="2589489"/>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5</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56" name="Rectangle 55">
            <a:extLst>
              <a:ext uri="{FF2B5EF4-FFF2-40B4-BE49-F238E27FC236}">
                <a16:creationId xmlns="" xmlns:a16="http://schemas.microsoft.com/office/drawing/2014/main" id="{93DCE5DF-51B9-4374-911A-E7A55672817C}"/>
              </a:ext>
            </a:extLst>
          </p:cNvPr>
          <p:cNvSpPr/>
          <p:nvPr/>
        </p:nvSpPr>
        <p:spPr>
          <a:xfrm>
            <a:off x="7944584" y="2589489"/>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6</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57" name="Rectangle 56">
            <a:extLst>
              <a:ext uri="{FF2B5EF4-FFF2-40B4-BE49-F238E27FC236}">
                <a16:creationId xmlns="" xmlns:a16="http://schemas.microsoft.com/office/drawing/2014/main" id="{93DCE5DF-51B9-4374-911A-E7A55672817C}"/>
              </a:ext>
            </a:extLst>
          </p:cNvPr>
          <p:cNvSpPr/>
          <p:nvPr/>
        </p:nvSpPr>
        <p:spPr>
          <a:xfrm>
            <a:off x="9491888" y="2589489"/>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7</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3" name="Rectangle 62">
            <a:extLst>
              <a:ext uri="{FF2B5EF4-FFF2-40B4-BE49-F238E27FC236}">
                <a16:creationId xmlns="" xmlns:a16="http://schemas.microsoft.com/office/drawing/2014/main" id="{93DCE5DF-51B9-4374-911A-E7A55672817C}"/>
              </a:ext>
            </a:extLst>
          </p:cNvPr>
          <p:cNvSpPr/>
          <p:nvPr/>
        </p:nvSpPr>
        <p:spPr>
          <a:xfrm>
            <a:off x="3368239" y="3448105"/>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10</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4" name="Rectangle 63">
            <a:extLst>
              <a:ext uri="{FF2B5EF4-FFF2-40B4-BE49-F238E27FC236}">
                <a16:creationId xmlns="" xmlns:a16="http://schemas.microsoft.com/office/drawing/2014/main" id="{93DCE5DF-51B9-4374-911A-E7A55672817C}"/>
              </a:ext>
            </a:extLst>
          </p:cNvPr>
          <p:cNvSpPr/>
          <p:nvPr/>
        </p:nvSpPr>
        <p:spPr>
          <a:xfrm>
            <a:off x="4838078" y="3463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11</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5" name="Rectangle 64">
            <a:extLst>
              <a:ext uri="{FF2B5EF4-FFF2-40B4-BE49-F238E27FC236}">
                <a16:creationId xmlns="" xmlns:a16="http://schemas.microsoft.com/office/drawing/2014/main" id="{93DCE5DF-51B9-4374-911A-E7A55672817C}"/>
              </a:ext>
            </a:extLst>
          </p:cNvPr>
          <p:cNvSpPr/>
          <p:nvPr/>
        </p:nvSpPr>
        <p:spPr>
          <a:xfrm>
            <a:off x="6459552" y="3463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12</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6" name="Rectangle 65">
            <a:extLst>
              <a:ext uri="{FF2B5EF4-FFF2-40B4-BE49-F238E27FC236}">
                <a16:creationId xmlns="" xmlns:a16="http://schemas.microsoft.com/office/drawing/2014/main" id="{93DCE5DF-51B9-4374-911A-E7A55672817C}"/>
              </a:ext>
            </a:extLst>
          </p:cNvPr>
          <p:cNvSpPr/>
          <p:nvPr/>
        </p:nvSpPr>
        <p:spPr>
          <a:xfrm>
            <a:off x="7944584" y="3463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13</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7" name="Rectangle 66">
            <a:extLst>
              <a:ext uri="{FF2B5EF4-FFF2-40B4-BE49-F238E27FC236}">
                <a16:creationId xmlns="" xmlns:a16="http://schemas.microsoft.com/office/drawing/2014/main" id="{93DCE5DF-51B9-4374-911A-E7A55672817C}"/>
              </a:ext>
            </a:extLst>
          </p:cNvPr>
          <p:cNvSpPr/>
          <p:nvPr/>
        </p:nvSpPr>
        <p:spPr>
          <a:xfrm>
            <a:off x="9491888" y="3463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14</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8" name="Rectangle 67">
            <a:extLst>
              <a:ext uri="{FF2B5EF4-FFF2-40B4-BE49-F238E27FC236}">
                <a16:creationId xmlns="" xmlns:a16="http://schemas.microsoft.com/office/drawing/2014/main" id="{93DCE5DF-51B9-4374-911A-E7A55672817C}"/>
              </a:ext>
            </a:extLst>
          </p:cNvPr>
          <p:cNvSpPr/>
          <p:nvPr/>
        </p:nvSpPr>
        <p:spPr>
          <a:xfrm>
            <a:off x="3368239" y="4362154"/>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17</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69" name="Rectangle 68">
            <a:extLst>
              <a:ext uri="{FF2B5EF4-FFF2-40B4-BE49-F238E27FC236}">
                <a16:creationId xmlns="" xmlns:a16="http://schemas.microsoft.com/office/drawing/2014/main" id="{93DCE5DF-51B9-4374-911A-E7A55672817C}"/>
              </a:ext>
            </a:extLst>
          </p:cNvPr>
          <p:cNvSpPr/>
          <p:nvPr/>
        </p:nvSpPr>
        <p:spPr>
          <a:xfrm>
            <a:off x="4838078" y="4377777"/>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18</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0" name="Rectangle 69">
            <a:extLst>
              <a:ext uri="{FF2B5EF4-FFF2-40B4-BE49-F238E27FC236}">
                <a16:creationId xmlns="" xmlns:a16="http://schemas.microsoft.com/office/drawing/2014/main" id="{93DCE5DF-51B9-4374-911A-E7A55672817C}"/>
              </a:ext>
            </a:extLst>
          </p:cNvPr>
          <p:cNvSpPr/>
          <p:nvPr/>
        </p:nvSpPr>
        <p:spPr>
          <a:xfrm>
            <a:off x="6459552" y="4377777"/>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19</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1" name="Rectangle 70">
            <a:extLst>
              <a:ext uri="{FF2B5EF4-FFF2-40B4-BE49-F238E27FC236}">
                <a16:creationId xmlns="" xmlns:a16="http://schemas.microsoft.com/office/drawing/2014/main" id="{93DCE5DF-51B9-4374-911A-E7A55672817C}"/>
              </a:ext>
            </a:extLst>
          </p:cNvPr>
          <p:cNvSpPr/>
          <p:nvPr/>
        </p:nvSpPr>
        <p:spPr>
          <a:xfrm>
            <a:off x="7868200" y="4377777"/>
            <a:ext cx="690812"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20</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2" name="Rectangle 71">
            <a:extLst>
              <a:ext uri="{FF2B5EF4-FFF2-40B4-BE49-F238E27FC236}">
                <a16:creationId xmlns="" xmlns:a16="http://schemas.microsoft.com/office/drawing/2014/main" id="{93DCE5DF-51B9-4374-911A-E7A55672817C}"/>
              </a:ext>
            </a:extLst>
          </p:cNvPr>
          <p:cNvSpPr/>
          <p:nvPr/>
        </p:nvSpPr>
        <p:spPr>
          <a:xfrm>
            <a:off x="9491888" y="4377777"/>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21</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3" name="Rectangle 72">
            <a:extLst>
              <a:ext uri="{FF2B5EF4-FFF2-40B4-BE49-F238E27FC236}">
                <a16:creationId xmlns="" xmlns:a16="http://schemas.microsoft.com/office/drawing/2014/main" id="{93DCE5DF-51B9-4374-911A-E7A55672817C}"/>
              </a:ext>
            </a:extLst>
          </p:cNvPr>
          <p:cNvSpPr/>
          <p:nvPr/>
        </p:nvSpPr>
        <p:spPr>
          <a:xfrm>
            <a:off x="3204787" y="5329893"/>
            <a:ext cx="777879"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24</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4" name="Rectangle 73">
            <a:extLst>
              <a:ext uri="{FF2B5EF4-FFF2-40B4-BE49-F238E27FC236}">
                <a16:creationId xmlns="" xmlns:a16="http://schemas.microsoft.com/office/drawing/2014/main" id="{93DCE5DF-51B9-4374-911A-E7A55672817C}"/>
              </a:ext>
            </a:extLst>
          </p:cNvPr>
          <p:cNvSpPr/>
          <p:nvPr/>
        </p:nvSpPr>
        <p:spPr>
          <a:xfrm>
            <a:off x="4838078" y="5345516"/>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25</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5" name="Rectangle 74">
            <a:extLst>
              <a:ext uri="{FF2B5EF4-FFF2-40B4-BE49-F238E27FC236}">
                <a16:creationId xmlns="" xmlns:a16="http://schemas.microsoft.com/office/drawing/2014/main" id="{93DCE5DF-51B9-4374-911A-E7A55672817C}"/>
              </a:ext>
            </a:extLst>
          </p:cNvPr>
          <p:cNvSpPr/>
          <p:nvPr/>
        </p:nvSpPr>
        <p:spPr>
          <a:xfrm>
            <a:off x="6459552" y="5345516"/>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26</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6" name="Rectangle 75">
            <a:extLst>
              <a:ext uri="{FF2B5EF4-FFF2-40B4-BE49-F238E27FC236}">
                <a16:creationId xmlns="" xmlns:a16="http://schemas.microsoft.com/office/drawing/2014/main" id="{93DCE5DF-51B9-4374-911A-E7A55672817C}"/>
              </a:ext>
            </a:extLst>
          </p:cNvPr>
          <p:cNvSpPr/>
          <p:nvPr/>
        </p:nvSpPr>
        <p:spPr>
          <a:xfrm>
            <a:off x="7944584" y="5345516"/>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27</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7" name="Rectangle 76">
            <a:extLst>
              <a:ext uri="{FF2B5EF4-FFF2-40B4-BE49-F238E27FC236}">
                <a16:creationId xmlns="" xmlns:a16="http://schemas.microsoft.com/office/drawing/2014/main" id="{93DCE5DF-51B9-4374-911A-E7A55672817C}"/>
              </a:ext>
            </a:extLst>
          </p:cNvPr>
          <p:cNvSpPr/>
          <p:nvPr/>
        </p:nvSpPr>
        <p:spPr>
          <a:xfrm>
            <a:off x="9429616" y="5345516"/>
            <a:ext cx="676699"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28</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78" name="Rounded Rectangle 77"/>
          <p:cNvSpPr/>
          <p:nvPr/>
        </p:nvSpPr>
        <p:spPr>
          <a:xfrm>
            <a:off x="5546883" y="4102193"/>
            <a:ext cx="4397217" cy="275584"/>
          </a:xfrm>
          <a:prstGeom prst="roundRect">
            <a:avLst/>
          </a:prstGeom>
          <a:solidFill>
            <a:srgbClr val="E39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2445748" y="5061925"/>
            <a:ext cx="7498352" cy="229901"/>
          </a:xfrm>
          <a:prstGeom prst="roundRect">
            <a:avLst/>
          </a:prstGeom>
          <a:solidFill>
            <a:srgbClr val="E39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2445748" y="5983981"/>
            <a:ext cx="3006757" cy="269154"/>
          </a:xfrm>
          <a:prstGeom prst="roundRect">
            <a:avLst/>
          </a:prstGeom>
          <a:solidFill>
            <a:srgbClr val="E39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 xmlns:a16="http://schemas.microsoft.com/office/drawing/2014/main" id="{93DCE5DF-51B9-4374-911A-E7A55672817C}"/>
              </a:ext>
            </a:extLst>
          </p:cNvPr>
          <p:cNvSpPr/>
          <p:nvPr/>
        </p:nvSpPr>
        <p:spPr>
          <a:xfrm>
            <a:off x="5113427" y="4014626"/>
            <a:ext cx="2283109" cy="400110"/>
          </a:xfrm>
          <a:prstGeom prst="rect">
            <a:avLst/>
          </a:prstGeom>
        </p:spPr>
        <p:txBody>
          <a:bodyPr wrap="square">
            <a:spAutoFit/>
          </a:bodyPr>
          <a:lstStyle/>
          <a:p>
            <a:pPr algn="ctr"/>
            <a:r>
              <a:rPr 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rPr>
              <a:t>Sprint 1</a:t>
            </a:r>
            <a:endParaRPr 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82" name="Rounded Rectangle 81"/>
          <p:cNvSpPr/>
          <p:nvPr/>
        </p:nvSpPr>
        <p:spPr>
          <a:xfrm>
            <a:off x="5557999" y="5971110"/>
            <a:ext cx="4397217" cy="275584"/>
          </a:xfrm>
          <a:prstGeom prst="roundRect">
            <a:avLst/>
          </a:prstGeom>
          <a:solidFill>
            <a:srgbClr val="69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 xmlns:a16="http://schemas.microsoft.com/office/drawing/2014/main" id="{93DCE5DF-51B9-4374-911A-E7A55672817C}"/>
              </a:ext>
            </a:extLst>
          </p:cNvPr>
          <p:cNvSpPr/>
          <p:nvPr/>
        </p:nvSpPr>
        <p:spPr>
          <a:xfrm>
            <a:off x="5053369" y="5884521"/>
            <a:ext cx="2283109" cy="400110"/>
          </a:xfrm>
          <a:prstGeom prst="rect">
            <a:avLst/>
          </a:prstGeom>
        </p:spPr>
        <p:txBody>
          <a:bodyPr wrap="square">
            <a:spAutoFit/>
          </a:bodyPr>
          <a:lstStyle/>
          <a:p>
            <a:pPr algn="ctr"/>
            <a:r>
              <a:rPr 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rPr>
              <a:t>Sprint 2</a:t>
            </a:r>
            <a:endParaRPr 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9114109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2C4C4"/>
        </a:solidFill>
        <a:effectLst/>
      </p:bgPr>
    </p:bg>
    <p:spTree>
      <p:nvGrpSpPr>
        <p:cNvPr id="1" name=""/>
        <p:cNvGrpSpPr/>
        <p:nvPr/>
      </p:nvGrpSpPr>
      <p:grpSpPr>
        <a:xfrm>
          <a:off x="0" y="0"/>
          <a:ext cx="0" cy="0"/>
          <a:chOff x="0" y="0"/>
          <a:chExt cx="0" cy="0"/>
        </a:xfrm>
      </p:grpSpPr>
      <p:sp>
        <p:nvSpPr>
          <p:cNvPr id="43" name="Rounded Rectangle 42"/>
          <p:cNvSpPr/>
          <p:nvPr/>
        </p:nvSpPr>
        <p:spPr>
          <a:xfrm>
            <a:off x="2154252" y="598313"/>
            <a:ext cx="8450248" cy="5950587"/>
          </a:xfrm>
          <a:prstGeom prst="roundRect">
            <a:avLst>
              <a:gd name="adj" fmla="val 506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905000" y="508000"/>
            <a:ext cx="8585200" cy="5842000"/>
          </a:xfrm>
          <a:prstGeom prst="roundRect">
            <a:avLst>
              <a:gd name="adj" fmla="val 5069"/>
            </a:avLst>
          </a:prstGeom>
          <a:solidFill>
            <a:srgbClr val="598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905000" y="2019300"/>
            <a:ext cx="8585200" cy="4412418"/>
          </a:xfrm>
          <a:prstGeom prst="roundRect">
            <a:avLst>
              <a:gd name="adj" fmla="val 14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50782138"/>
              </p:ext>
            </p:extLst>
          </p:nvPr>
        </p:nvGraphicFramePr>
        <p:xfrm>
          <a:off x="2409684" y="2446866"/>
          <a:ext cx="7621660" cy="3738036"/>
        </p:xfrm>
        <a:graphic>
          <a:graphicData uri="http://schemas.openxmlformats.org/drawingml/2006/table">
            <a:tbl>
              <a:tblPr firstRow="1" bandRow="1">
                <a:tableStyleId>{5940675A-B579-460E-94D1-54222C63F5DA}</a:tableStyleId>
              </a:tblPr>
              <a:tblGrid>
                <a:gridCol w="1524332"/>
                <a:gridCol w="1524332"/>
                <a:gridCol w="1524332"/>
                <a:gridCol w="1524332"/>
                <a:gridCol w="1524332"/>
              </a:tblGrid>
              <a:tr h="934509">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934509">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934509">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934509">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7" name="Rectangle 6">
            <a:extLst>
              <a:ext uri="{FF2B5EF4-FFF2-40B4-BE49-F238E27FC236}">
                <a16:creationId xmlns="" xmlns:a16="http://schemas.microsoft.com/office/drawing/2014/main" id="{93DCE5DF-51B9-4374-911A-E7A55672817C}"/>
              </a:ext>
            </a:extLst>
          </p:cNvPr>
          <p:cNvSpPr/>
          <p:nvPr/>
        </p:nvSpPr>
        <p:spPr>
          <a:xfrm>
            <a:off x="2961839" y="941685"/>
            <a:ext cx="6517349" cy="923330"/>
          </a:xfrm>
          <a:prstGeom prst="rect">
            <a:avLst/>
          </a:prstGeom>
        </p:spPr>
        <p:txBody>
          <a:bodyPr wrap="square">
            <a:spAutoFit/>
          </a:bodyPr>
          <a:lstStyle/>
          <a:p>
            <a:pPr algn="ctr"/>
            <a:r>
              <a:rPr lang="en-US" sz="5400" dirty="0" smtClean="0">
                <a:solidFill>
                  <a:schemeClr val="bg1"/>
                </a:solidFill>
                <a:effectLst>
                  <a:outerShdw blurRad="38100" dist="38100" dir="2700000" algn="tl">
                    <a:srgbClr val="000000">
                      <a:alpha val="43137"/>
                    </a:srgbClr>
                  </a:outerShdw>
                </a:effectLst>
                <a:latin typeface="Bahnschrift" panose="020B0502040204020203" pitchFamily="34" charset="0"/>
              </a:rPr>
              <a:t>JULY 2019</a:t>
            </a:r>
            <a:endParaRPr lang="en-US" sz="5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8" name="Rounded Rectangle 7"/>
          <p:cNvSpPr/>
          <p:nvPr/>
        </p:nvSpPr>
        <p:spPr>
          <a:xfrm>
            <a:off x="2961839" y="30910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97902" y="30910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90144" y="30910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482386" y="289080"/>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689430" y="303664"/>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814519" y="303665"/>
            <a:ext cx="244039" cy="55086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93DCE5DF-51B9-4374-911A-E7A55672817C}"/>
              </a:ext>
            </a:extLst>
          </p:cNvPr>
          <p:cNvSpPr/>
          <p:nvPr/>
        </p:nvSpPr>
        <p:spPr>
          <a:xfrm>
            <a:off x="3355539" y="2446866"/>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15" name="Rectangle 14">
            <a:extLst>
              <a:ext uri="{FF2B5EF4-FFF2-40B4-BE49-F238E27FC236}">
                <a16:creationId xmlns="" xmlns:a16="http://schemas.microsoft.com/office/drawing/2014/main" id="{93DCE5DF-51B9-4374-911A-E7A55672817C}"/>
              </a:ext>
            </a:extLst>
          </p:cNvPr>
          <p:cNvSpPr/>
          <p:nvPr/>
        </p:nvSpPr>
        <p:spPr>
          <a:xfrm>
            <a:off x="4825378" y="2462489"/>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16" name="Rectangle 15">
            <a:extLst>
              <a:ext uri="{FF2B5EF4-FFF2-40B4-BE49-F238E27FC236}">
                <a16:creationId xmlns="" xmlns:a16="http://schemas.microsoft.com/office/drawing/2014/main" id="{93DCE5DF-51B9-4374-911A-E7A55672817C}"/>
              </a:ext>
            </a:extLst>
          </p:cNvPr>
          <p:cNvSpPr/>
          <p:nvPr/>
        </p:nvSpPr>
        <p:spPr>
          <a:xfrm>
            <a:off x="6446852" y="2462489"/>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3</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17" name="Rectangle 16">
            <a:extLst>
              <a:ext uri="{FF2B5EF4-FFF2-40B4-BE49-F238E27FC236}">
                <a16:creationId xmlns="" xmlns:a16="http://schemas.microsoft.com/office/drawing/2014/main" id="{93DCE5DF-51B9-4374-911A-E7A55672817C}"/>
              </a:ext>
            </a:extLst>
          </p:cNvPr>
          <p:cNvSpPr/>
          <p:nvPr/>
        </p:nvSpPr>
        <p:spPr>
          <a:xfrm>
            <a:off x="7931884" y="2462489"/>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4</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18" name="Rectangle 17">
            <a:extLst>
              <a:ext uri="{FF2B5EF4-FFF2-40B4-BE49-F238E27FC236}">
                <a16:creationId xmlns="" xmlns:a16="http://schemas.microsoft.com/office/drawing/2014/main" id="{93DCE5DF-51B9-4374-911A-E7A55672817C}"/>
              </a:ext>
            </a:extLst>
          </p:cNvPr>
          <p:cNvSpPr/>
          <p:nvPr/>
        </p:nvSpPr>
        <p:spPr>
          <a:xfrm>
            <a:off x="9479188" y="2462489"/>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5</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19" name="Rectangle 18">
            <a:extLst>
              <a:ext uri="{FF2B5EF4-FFF2-40B4-BE49-F238E27FC236}">
                <a16:creationId xmlns="" xmlns:a16="http://schemas.microsoft.com/office/drawing/2014/main" id="{93DCE5DF-51B9-4374-911A-E7A55672817C}"/>
              </a:ext>
            </a:extLst>
          </p:cNvPr>
          <p:cNvSpPr/>
          <p:nvPr/>
        </p:nvSpPr>
        <p:spPr>
          <a:xfrm>
            <a:off x="3355539" y="3321105"/>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8</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0" name="Rectangle 19">
            <a:extLst>
              <a:ext uri="{FF2B5EF4-FFF2-40B4-BE49-F238E27FC236}">
                <a16:creationId xmlns="" xmlns:a16="http://schemas.microsoft.com/office/drawing/2014/main" id="{93DCE5DF-51B9-4374-911A-E7A55672817C}"/>
              </a:ext>
            </a:extLst>
          </p:cNvPr>
          <p:cNvSpPr/>
          <p:nvPr/>
        </p:nvSpPr>
        <p:spPr>
          <a:xfrm>
            <a:off x="4825378" y="3336728"/>
            <a:ext cx="614427" cy="584775"/>
          </a:xfrm>
          <a:prstGeom prst="rect">
            <a:avLst/>
          </a:prstGeom>
        </p:spPr>
        <p:txBody>
          <a:bodyPr wrap="square">
            <a:spAutoFit/>
          </a:bodyPr>
          <a:lstStyle/>
          <a:p>
            <a:pPr algn="ctr"/>
            <a:r>
              <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9</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1" name="Rectangle 20">
            <a:extLst>
              <a:ext uri="{FF2B5EF4-FFF2-40B4-BE49-F238E27FC236}">
                <a16:creationId xmlns="" xmlns:a16="http://schemas.microsoft.com/office/drawing/2014/main" id="{93DCE5DF-51B9-4374-911A-E7A55672817C}"/>
              </a:ext>
            </a:extLst>
          </p:cNvPr>
          <p:cNvSpPr/>
          <p:nvPr/>
        </p:nvSpPr>
        <p:spPr>
          <a:xfrm>
            <a:off x="6446852" y="3336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10</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2" name="Rectangle 21">
            <a:extLst>
              <a:ext uri="{FF2B5EF4-FFF2-40B4-BE49-F238E27FC236}">
                <a16:creationId xmlns="" xmlns:a16="http://schemas.microsoft.com/office/drawing/2014/main" id="{93DCE5DF-51B9-4374-911A-E7A55672817C}"/>
              </a:ext>
            </a:extLst>
          </p:cNvPr>
          <p:cNvSpPr/>
          <p:nvPr/>
        </p:nvSpPr>
        <p:spPr>
          <a:xfrm>
            <a:off x="7931884" y="3336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11</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3" name="Rectangle 22">
            <a:extLst>
              <a:ext uri="{FF2B5EF4-FFF2-40B4-BE49-F238E27FC236}">
                <a16:creationId xmlns="" xmlns:a16="http://schemas.microsoft.com/office/drawing/2014/main" id="{93DCE5DF-51B9-4374-911A-E7A55672817C}"/>
              </a:ext>
            </a:extLst>
          </p:cNvPr>
          <p:cNvSpPr/>
          <p:nvPr/>
        </p:nvSpPr>
        <p:spPr>
          <a:xfrm>
            <a:off x="9479188" y="3336728"/>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12</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4" name="Rectangle 23">
            <a:extLst>
              <a:ext uri="{FF2B5EF4-FFF2-40B4-BE49-F238E27FC236}">
                <a16:creationId xmlns="" xmlns:a16="http://schemas.microsoft.com/office/drawing/2014/main" id="{93DCE5DF-51B9-4374-911A-E7A55672817C}"/>
              </a:ext>
            </a:extLst>
          </p:cNvPr>
          <p:cNvSpPr/>
          <p:nvPr/>
        </p:nvSpPr>
        <p:spPr>
          <a:xfrm>
            <a:off x="3355539" y="4235154"/>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15</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5" name="Rectangle 24">
            <a:extLst>
              <a:ext uri="{FF2B5EF4-FFF2-40B4-BE49-F238E27FC236}">
                <a16:creationId xmlns="" xmlns:a16="http://schemas.microsoft.com/office/drawing/2014/main" id="{93DCE5DF-51B9-4374-911A-E7A55672817C}"/>
              </a:ext>
            </a:extLst>
          </p:cNvPr>
          <p:cNvSpPr/>
          <p:nvPr/>
        </p:nvSpPr>
        <p:spPr>
          <a:xfrm>
            <a:off x="4825378" y="4250777"/>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16</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6" name="Rectangle 25">
            <a:extLst>
              <a:ext uri="{FF2B5EF4-FFF2-40B4-BE49-F238E27FC236}">
                <a16:creationId xmlns="" xmlns:a16="http://schemas.microsoft.com/office/drawing/2014/main" id="{93DCE5DF-51B9-4374-911A-E7A55672817C}"/>
              </a:ext>
            </a:extLst>
          </p:cNvPr>
          <p:cNvSpPr/>
          <p:nvPr/>
        </p:nvSpPr>
        <p:spPr>
          <a:xfrm>
            <a:off x="6446852" y="4250777"/>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17</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7" name="Rectangle 26">
            <a:extLst>
              <a:ext uri="{FF2B5EF4-FFF2-40B4-BE49-F238E27FC236}">
                <a16:creationId xmlns="" xmlns:a16="http://schemas.microsoft.com/office/drawing/2014/main" id="{93DCE5DF-51B9-4374-911A-E7A55672817C}"/>
              </a:ext>
            </a:extLst>
          </p:cNvPr>
          <p:cNvSpPr/>
          <p:nvPr/>
        </p:nvSpPr>
        <p:spPr>
          <a:xfrm>
            <a:off x="7855500" y="4250777"/>
            <a:ext cx="690812"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18</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 xmlns:a16="http://schemas.microsoft.com/office/drawing/2014/main" id="{93DCE5DF-51B9-4374-911A-E7A55672817C}"/>
              </a:ext>
            </a:extLst>
          </p:cNvPr>
          <p:cNvSpPr/>
          <p:nvPr/>
        </p:nvSpPr>
        <p:spPr>
          <a:xfrm>
            <a:off x="9479188" y="4250777"/>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19</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29" name="Rectangle 28">
            <a:extLst>
              <a:ext uri="{FF2B5EF4-FFF2-40B4-BE49-F238E27FC236}">
                <a16:creationId xmlns="" xmlns:a16="http://schemas.microsoft.com/office/drawing/2014/main" id="{93DCE5DF-51B9-4374-911A-E7A55672817C}"/>
              </a:ext>
            </a:extLst>
          </p:cNvPr>
          <p:cNvSpPr/>
          <p:nvPr/>
        </p:nvSpPr>
        <p:spPr>
          <a:xfrm>
            <a:off x="3192087" y="5202893"/>
            <a:ext cx="777879"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22</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0" name="Rectangle 29">
            <a:extLst>
              <a:ext uri="{FF2B5EF4-FFF2-40B4-BE49-F238E27FC236}">
                <a16:creationId xmlns="" xmlns:a16="http://schemas.microsoft.com/office/drawing/2014/main" id="{93DCE5DF-51B9-4374-911A-E7A55672817C}"/>
              </a:ext>
            </a:extLst>
          </p:cNvPr>
          <p:cNvSpPr/>
          <p:nvPr/>
        </p:nvSpPr>
        <p:spPr>
          <a:xfrm>
            <a:off x="4825378" y="5218516"/>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23</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1" name="Rectangle 30">
            <a:extLst>
              <a:ext uri="{FF2B5EF4-FFF2-40B4-BE49-F238E27FC236}">
                <a16:creationId xmlns="" xmlns:a16="http://schemas.microsoft.com/office/drawing/2014/main" id="{93DCE5DF-51B9-4374-911A-E7A55672817C}"/>
              </a:ext>
            </a:extLst>
          </p:cNvPr>
          <p:cNvSpPr/>
          <p:nvPr/>
        </p:nvSpPr>
        <p:spPr>
          <a:xfrm>
            <a:off x="6385660" y="5218516"/>
            <a:ext cx="675619"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24</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2" name="Rectangle 31">
            <a:extLst>
              <a:ext uri="{FF2B5EF4-FFF2-40B4-BE49-F238E27FC236}">
                <a16:creationId xmlns="" xmlns:a16="http://schemas.microsoft.com/office/drawing/2014/main" id="{93DCE5DF-51B9-4374-911A-E7A55672817C}"/>
              </a:ext>
            </a:extLst>
          </p:cNvPr>
          <p:cNvSpPr/>
          <p:nvPr/>
        </p:nvSpPr>
        <p:spPr>
          <a:xfrm>
            <a:off x="7931884" y="5218516"/>
            <a:ext cx="614427"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25</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3" name="Rectangle 32">
            <a:extLst>
              <a:ext uri="{FF2B5EF4-FFF2-40B4-BE49-F238E27FC236}">
                <a16:creationId xmlns="" xmlns:a16="http://schemas.microsoft.com/office/drawing/2014/main" id="{93DCE5DF-51B9-4374-911A-E7A55672817C}"/>
              </a:ext>
            </a:extLst>
          </p:cNvPr>
          <p:cNvSpPr/>
          <p:nvPr/>
        </p:nvSpPr>
        <p:spPr>
          <a:xfrm>
            <a:off x="9416916" y="5218516"/>
            <a:ext cx="676699" cy="584775"/>
          </a:xfrm>
          <a:prstGeom prst="rect">
            <a:avLst/>
          </a:prstGeom>
        </p:spPr>
        <p:txBody>
          <a:bodyPr wrap="square">
            <a:spAutoFit/>
          </a:bodyPr>
          <a:lstStyle/>
          <a:p>
            <a:pPr algn="ctr"/>
            <a:r>
              <a:rPr lang="en-US" sz="3200" dirty="0" smtClean="0">
                <a:solidFill>
                  <a:schemeClr val="bg1">
                    <a:lumMod val="65000"/>
                  </a:schemeClr>
                </a:solidFill>
                <a:effectLst>
                  <a:outerShdw blurRad="38100" dist="38100" dir="2700000" algn="tl">
                    <a:srgbClr val="000000">
                      <a:alpha val="43137"/>
                    </a:srgbClr>
                  </a:outerShdw>
                </a:effectLst>
                <a:latin typeface="Bahnschrift" panose="020B0502040204020203" pitchFamily="34" charset="0"/>
              </a:rPr>
              <a:t>26</a:t>
            </a:r>
            <a:endParaRPr lang="en-US" sz="3200" dirty="0">
              <a:solidFill>
                <a:schemeClr val="bg1">
                  <a:lumMod val="65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34" name="Rounded Rectangle 33"/>
          <p:cNvSpPr/>
          <p:nvPr/>
        </p:nvSpPr>
        <p:spPr>
          <a:xfrm>
            <a:off x="2512890" y="3035713"/>
            <a:ext cx="7405810" cy="285392"/>
          </a:xfrm>
          <a:prstGeom prst="roundRect">
            <a:avLst/>
          </a:prstGeom>
          <a:solidFill>
            <a:srgbClr val="69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2494695" y="3962084"/>
            <a:ext cx="2795449" cy="273070"/>
          </a:xfrm>
          <a:prstGeom prst="roundRect">
            <a:avLst/>
          </a:prstGeom>
          <a:solidFill>
            <a:srgbClr val="69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534183" y="3983868"/>
            <a:ext cx="4384517" cy="266909"/>
          </a:xfrm>
          <a:prstGeom prst="roundRect">
            <a:avLst/>
          </a:prstGeom>
          <a:solidFill>
            <a:srgbClr val="B9A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93DCE5DF-51B9-4374-911A-E7A55672817C}"/>
              </a:ext>
            </a:extLst>
          </p:cNvPr>
          <p:cNvSpPr/>
          <p:nvPr/>
        </p:nvSpPr>
        <p:spPr>
          <a:xfrm>
            <a:off x="5100727" y="3887626"/>
            <a:ext cx="2283109" cy="400110"/>
          </a:xfrm>
          <a:prstGeom prst="rect">
            <a:avLst/>
          </a:prstGeom>
        </p:spPr>
        <p:txBody>
          <a:bodyPr wrap="square">
            <a:spAutoFit/>
          </a:bodyPr>
          <a:lstStyle/>
          <a:p>
            <a:pPr algn="ctr"/>
            <a:r>
              <a:rPr 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rPr>
              <a:t>Sprint 3</a:t>
            </a:r>
            <a:endParaRPr 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39" name="Rounded Rectangle 38"/>
          <p:cNvSpPr/>
          <p:nvPr/>
        </p:nvSpPr>
        <p:spPr>
          <a:xfrm>
            <a:off x="2494695" y="4911221"/>
            <a:ext cx="7424005" cy="270336"/>
          </a:xfrm>
          <a:prstGeom prst="roundRect">
            <a:avLst/>
          </a:prstGeom>
          <a:solidFill>
            <a:srgbClr val="B9A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2512890" y="5782885"/>
            <a:ext cx="2786351" cy="327278"/>
          </a:xfrm>
          <a:prstGeom prst="roundRect">
            <a:avLst/>
          </a:prstGeom>
          <a:solidFill>
            <a:srgbClr val="B9A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5515054" y="5793937"/>
            <a:ext cx="1419145" cy="316226"/>
          </a:xfrm>
          <a:prstGeom prst="roundRect">
            <a:avLst/>
          </a:prstGeom>
          <a:solidFill>
            <a:srgbClr val="ED9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93DCE5DF-51B9-4374-911A-E7A55672817C}"/>
              </a:ext>
            </a:extLst>
          </p:cNvPr>
          <p:cNvSpPr/>
          <p:nvPr/>
        </p:nvSpPr>
        <p:spPr>
          <a:xfrm>
            <a:off x="5074240" y="5721658"/>
            <a:ext cx="2283109" cy="400110"/>
          </a:xfrm>
          <a:prstGeom prst="rect">
            <a:avLst/>
          </a:prstGeom>
        </p:spPr>
        <p:txBody>
          <a:bodyPr wrap="square">
            <a:spAutoFit/>
          </a:bodyPr>
          <a:lstStyle/>
          <a:p>
            <a:pPr algn="ctr"/>
            <a:r>
              <a:rPr 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rPr>
              <a:t>Intern show</a:t>
            </a:r>
            <a:endParaRPr 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6369336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 xmlns:a16="http://schemas.microsoft.com/office/drawing/2014/main" id="{6024F8D2-DB37-43B5-BDDC-50447F25ED84}"/>
              </a:ext>
            </a:extLst>
          </p:cNvPr>
          <p:cNvCxnSpPr>
            <a:cxnSpLocks/>
            <a:endCxn id="25" idx="6"/>
          </p:cNvCxnSpPr>
          <p:nvPr/>
        </p:nvCxnSpPr>
        <p:spPr>
          <a:xfrm>
            <a:off x="1403867" y="1704505"/>
            <a:ext cx="8604290" cy="55133"/>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 xmlns:a16="http://schemas.microsoft.com/office/drawing/2014/main" id="{EB5D5A97-9D4B-46E3-8198-C081C6FBEAE4}"/>
              </a:ext>
            </a:extLst>
          </p:cNvPr>
          <p:cNvSpPr/>
          <p:nvPr/>
        </p:nvSpPr>
        <p:spPr>
          <a:xfrm>
            <a:off x="1222896" y="1492442"/>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2C8E0DC0-8A41-4743-BF03-25FD2CDA5893}"/>
              </a:ext>
            </a:extLst>
          </p:cNvPr>
          <p:cNvSpPr/>
          <p:nvPr/>
        </p:nvSpPr>
        <p:spPr>
          <a:xfrm>
            <a:off x="3760547" y="1492442"/>
            <a:ext cx="469025" cy="469025"/>
          </a:xfrm>
          <a:prstGeom prst="ellipse">
            <a:avLst/>
          </a:prstGeom>
          <a:solidFill>
            <a:srgbClr val="F2697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9489EEF5-A9A4-4C9B-9FCB-EADF266487F4}"/>
              </a:ext>
            </a:extLst>
          </p:cNvPr>
          <p:cNvSpPr/>
          <p:nvPr/>
        </p:nvSpPr>
        <p:spPr>
          <a:xfrm>
            <a:off x="6629267" y="1520008"/>
            <a:ext cx="469025" cy="469025"/>
          </a:xfrm>
          <a:prstGeom prst="ellipse">
            <a:avLst/>
          </a:prstGeom>
          <a:solidFill>
            <a:srgbClr val="0472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529D0EDD-0C68-4993-B3E4-3363B3B98839}"/>
              </a:ext>
            </a:extLst>
          </p:cNvPr>
          <p:cNvSpPr/>
          <p:nvPr/>
        </p:nvSpPr>
        <p:spPr>
          <a:xfrm>
            <a:off x="9539132" y="1525125"/>
            <a:ext cx="469025" cy="469025"/>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 xmlns:a16="http://schemas.microsoft.com/office/drawing/2014/main" id="{93DCE5DF-51B9-4374-911A-E7A55672817C}"/>
              </a:ext>
            </a:extLst>
          </p:cNvPr>
          <p:cNvSpPr/>
          <p:nvPr/>
        </p:nvSpPr>
        <p:spPr>
          <a:xfrm>
            <a:off x="346430" y="158883"/>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1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(2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 xmlns:a16="http://schemas.microsoft.com/office/drawing/2014/main" id="{E98D5AFD-5F07-4FF2-A95E-3CF02BFA8EC5}"/>
              </a:ext>
            </a:extLst>
          </p:cNvPr>
          <p:cNvSpPr/>
          <p:nvPr/>
        </p:nvSpPr>
        <p:spPr>
          <a:xfrm>
            <a:off x="1942126" y="1902664"/>
            <a:ext cx="1531593" cy="584775"/>
          </a:xfrm>
          <a:prstGeom prst="rect">
            <a:avLst/>
          </a:prstGeom>
        </p:spPr>
        <p:txBody>
          <a:bodyPr wrap="square">
            <a:spAutoFit/>
          </a:bodyPr>
          <a:lstStyle/>
          <a:p>
            <a:r>
              <a:rPr lang="en-US" sz="3200" dirty="0">
                <a:solidFill>
                  <a:srgbClr val="F2697E"/>
                </a:solidFill>
                <a:effectLst>
                  <a:outerShdw blurRad="38100" dist="38100" dir="2700000" algn="tl">
                    <a:srgbClr val="000000">
                      <a:alpha val="43137"/>
                    </a:srgbClr>
                  </a:outerShdw>
                </a:effectLst>
                <a:latin typeface="Bahnschrift" panose="020B0502040204020203" pitchFamily="34" charset="0"/>
              </a:rPr>
              <a:t>Sprint 1</a:t>
            </a:r>
          </a:p>
        </p:txBody>
      </p:sp>
      <p:sp>
        <p:nvSpPr>
          <p:cNvPr id="26" name="Rectangle 25">
            <a:extLst>
              <a:ext uri="{FF2B5EF4-FFF2-40B4-BE49-F238E27FC236}">
                <a16:creationId xmlns="" xmlns:a16="http://schemas.microsoft.com/office/drawing/2014/main" id="{57E01A15-8EBD-40FD-8992-E6EBE223AC7F}"/>
              </a:ext>
            </a:extLst>
          </p:cNvPr>
          <p:cNvSpPr/>
          <p:nvPr/>
        </p:nvSpPr>
        <p:spPr>
          <a:xfrm>
            <a:off x="4550480" y="1881329"/>
            <a:ext cx="1700206" cy="584775"/>
          </a:xfrm>
          <a:prstGeom prst="rect">
            <a:avLst/>
          </a:prstGeom>
        </p:spPr>
        <p:txBody>
          <a:bodyPr wrap="square">
            <a:spAutoFit/>
          </a:bodyPr>
          <a:lstStyle/>
          <a:p>
            <a:r>
              <a:rPr lang="en-US" sz="3200" dirty="0">
                <a:solidFill>
                  <a:srgbClr val="0472BF"/>
                </a:solidFill>
                <a:effectLst>
                  <a:outerShdw blurRad="38100" dist="38100" dir="2700000" algn="tl">
                    <a:srgbClr val="000000">
                      <a:alpha val="43137"/>
                    </a:srgbClr>
                  </a:outerShdw>
                </a:effectLst>
                <a:latin typeface="Bahnschrift" panose="020B0502040204020203" pitchFamily="34" charset="0"/>
              </a:rPr>
              <a:t>Sprint 2</a:t>
            </a:r>
          </a:p>
        </p:txBody>
      </p:sp>
      <p:sp>
        <p:nvSpPr>
          <p:cNvPr id="29" name="Rectangle 28">
            <a:extLst>
              <a:ext uri="{FF2B5EF4-FFF2-40B4-BE49-F238E27FC236}">
                <a16:creationId xmlns="" xmlns:a16="http://schemas.microsoft.com/office/drawing/2014/main" id="{A828AC65-F466-4DE8-AF9A-99D6593EA466}"/>
              </a:ext>
            </a:extLst>
          </p:cNvPr>
          <p:cNvSpPr/>
          <p:nvPr/>
        </p:nvSpPr>
        <p:spPr>
          <a:xfrm>
            <a:off x="7327447" y="1856195"/>
            <a:ext cx="1700206" cy="584775"/>
          </a:xfrm>
          <a:prstGeom prst="rect">
            <a:avLst/>
          </a:prstGeom>
        </p:spPr>
        <p:txBody>
          <a:bodyPr wrap="square">
            <a:spAutoFit/>
          </a:bodyPr>
          <a:lstStyle/>
          <a:p>
            <a:r>
              <a:rPr lang="en-US" sz="3200" dirty="0">
                <a:solidFill>
                  <a:srgbClr val="03B2AD"/>
                </a:solidFill>
                <a:effectLst>
                  <a:outerShdw blurRad="38100" dist="38100" dir="2700000" algn="tl">
                    <a:srgbClr val="000000">
                      <a:alpha val="43137"/>
                    </a:srgbClr>
                  </a:outerShdw>
                </a:effectLst>
                <a:latin typeface="Bahnschrift" panose="020B0502040204020203" pitchFamily="34" charset="0"/>
              </a:rPr>
              <a:t>Sprint 3</a:t>
            </a:r>
          </a:p>
        </p:txBody>
      </p:sp>
      <p:sp>
        <p:nvSpPr>
          <p:cNvPr id="2" name="Rectangle 1">
            <a:extLst>
              <a:ext uri="{FF2B5EF4-FFF2-40B4-BE49-F238E27FC236}">
                <a16:creationId xmlns="" xmlns:a16="http://schemas.microsoft.com/office/drawing/2014/main" id="{2F309B2D-8370-49FA-9EFF-5B3D3B5DF63E}"/>
              </a:ext>
            </a:extLst>
          </p:cNvPr>
          <p:cNvSpPr/>
          <p:nvPr/>
        </p:nvSpPr>
        <p:spPr>
          <a:xfrm>
            <a:off x="-496111" y="2736025"/>
            <a:ext cx="5773587" cy="1477328"/>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Gather requirements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Learn development tools </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wireframe and UI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system overview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Make website version 1</a:t>
            </a:r>
          </a:p>
        </p:txBody>
      </p:sp>
      <p:sp>
        <p:nvSpPr>
          <p:cNvPr id="11" name="Rectangle 10">
            <a:extLst>
              <a:ext uri="{FF2B5EF4-FFF2-40B4-BE49-F238E27FC236}">
                <a16:creationId xmlns="" xmlns:a16="http://schemas.microsoft.com/office/drawing/2014/main" id="{05A65985-660A-4F8D-93E0-A5D984A47D47}"/>
              </a:ext>
            </a:extLst>
          </p:cNvPr>
          <p:cNvSpPr/>
          <p:nvPr/>
        </p:nvSpPr>
        <p:spPr>
          <a:xfrm>
            <a:off x="2852755" y="4707939"/>
            <a:ext cx="6096000" cy="1200329"/>
          </a:xfrm>
          <a:prstGeom prst="rect">
            <a:avLst/>
          </a:prstGeom>
        </p:spPr>
        <p:txBody>
          <a:bodyPr>
            <a:spAutoFit/>
          </a:bodyPr>
          <a:lstStyle/>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UI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system overview</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Make website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Use version control (GitLab)</a:t>
            </a:r>
          </a:p>
        </p:txBody>
      </p:sp>
      <p:sp>
        <p:nvSpPr>
          <p:cNvPr id="12" name="Rectangle 11">
            <a:extLst>
              <a:ext uri="{FF2B5EF4-FFF2-40B4-BE49-F238E27FC236}">
                <a16:creationId xmlns="" xmlns:a16="http://schemas.microsoft.com/office/drawing/2014/main" id="{C7FAAD0A-03CC-4B9D-94AC-328C7190C5BD}"/>
              </a:ext>
            </a:extLst>
          </p:cNvPr>
          <p:cNvSpPr/>
          <p:nvPr/>
        </p:nvSpPr>
        <p:spPr>
          <a:xfrm>
            <a:off x="5562734" y="2948681"/>
            <a:ext cx="5773587" cy="923330"/>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Rewrite some logics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Refactor code (optimize and clean code)</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Prepare for Interns show presentation </a:t>
            </a:r>
          </a:p>
        </p:txBody>
      </p:sp>
      <p:sp>
        <p:nvSpPr>
          <p:cNvPr id="32" name="Arrow: Pentagon 31">
            <a:extLst>
              <a:ext uri="{FF2B5EF4-FFF2-40B4-BE49-F238E27FC236}">
                <a16:creationId xmlns="" xmlns:a16="http://schemas.microsoft.com/office/drawing/2014/main" id="{2ACB7EBE-00A4-487F-8906-BA5B5919543E}"/>
              </a:ext>
            </a:extLst>
          </p:cNvPr>
          <p:cNvSpPr/>
          <p:nvPr/>
        </p:nvSpPr>
        <p:spPr>
          <a:xfrm>
            <a:off x="432790" y="2666719"/>
            <a:ext cx="4903439" cy="1655866"/>
          </a:xfrm>
          <a:prstGeom prst="homePlate">
            <a:avLst/>
          </a:prstGeom>
          <a:noFill/>
          <a:ln w="57150">
            <a:solidFill>
              <a:srgbClr val="F26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Pentagon 32">
            <a:extLst>
              <a:ext uri="{FF2B5EF4-FFF2-40B4-BE49-F238E27FC236}">
                <a16:creationId xmlns="" xmlns:a16="http://schemas.microsoft.com/office/drawing/2014/main" id="{C998B2A2-E754-4B89-9065-CA23DA39205F}"/>
              </a:ext>
            </a:extLst>
          </p:cNvPr>
          <p:cNvSpPr/>
          <p:nvPr/>
        </p:nvSpPr>
        <p:spPr>
          <a:xfrm>
            <a:off x="3623960" y="4546913"/>
            <a:ext cx="4553590" cy="1655866"/>
          </a:xfrm>
          <a:prstGeom prst="homePlate">
            <a:avLst/>
          </a:prstGeom>
          <a:noFill/>
          <a:ln w="57150">
            <a:solidFill>
              <a:srgbClr val="0472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 xmlns:a16="http://schemas.microsoft.com/office/drawing/2014/main" id="{BF798067-5CE1-4B37-A065-9BA79ED11C0D}"/>
              </a:ext>
            </a:extLst>
          </p:cNvPr>
          <p:cNvSpPr/>
          <p:nvPr/>
        </p:nvSpPr>
        <p:spPr>
          <a:xfrm>
            <a:off x="6629267" y="2686438"/>
            <a:ext cx="5129942" cy="1632643"/>
          </a:xfrm>
          <a:prstGeom prst="homePlate">
            <a:avLst/>
          </a:prstGeom>
          <a:noFill/>
          <a:ln w="57150">
            <a:solidFill>
              <a:srgbClr val="03B2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612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269999" y="1591045"/>
            <a:ext cx="6345825" cy="492405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8696E880-2480-4F73-9ABA-8CA08EEEE9B4}"/>
              </a:ext>
            </a:extLst>
          </p:cNvPr>
          <p:cNvSpPr/>
          <p:nvPr/>
        </p:nvSpPr>
        <p:spPr>
          <a:xfrm>
            <a:off x="392155" y="45106"/>
            <a:ext cx="8580395"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System overview</a:t>
            </a:r>
          </a:p>
        </p:txBody>
      </p:sp>
      <p:sp>
        <p:nvSpPr>
          <p:cNvPr id="5" name="Rectangle 4">
            <a:extLst>
              <a:ext uri="{FF2B5EF4-FFF2-40B4-BE49-F238E27FC236}">
                <a16:creationId xmlns=""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6187" y="2378221"/>
            <a:ext cx="980440" cy="9804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2563" y="4803925"/>
            <a:ext cx="1004862" cy="10048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644192" y="2130683"/>
            <a:ext cx="1377446" cy="13774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2550" y="2126330"/>
            <a:ext cx="1386152" cy="1386152"/>
          </a:xfrm>
          <a:prstGeom prst="rect">
            <a:avLst/>
          </a:prstGeom>
        </p:spPr>
      </p:pic>
      <p:cxnSp>
        <p:nvCxnSpPr>
          <p:cNvPr id="18" name="Straight Arrow Connector 17"/>
          <p:cNvCxnSpPr/>
          <p:nvPr/>
        </p:nvCxnSpPr>
        <p:spPr>
          <a:xfrm>
            <a:off x="3305908" y="2634467"/>
            <a:ext cx="1909187"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3265714" y="3044651"/>
            <a:ext cx="1969477"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6742444" y="2634467"/>
            <a:ext cx="1999622" cy="0"/>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flipH="1">
            <a:off x="6732395" y="3059663"/>
            <a:ext cx="2019719" cy="0"/>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p:nvPr/>
        </p:nvCxnSpPr>
        <p:spPr>
          <a:xfrm>
            <a:off x="6338419" y="3548871"/>
            <a:ext cx="0" cy="1154306"/>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V="1">
            <a:off x="5848142" y="3508129"/>
            <a:ext cx="0" cy="1164355"/>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9" name="TextBox 28"/>
          <p:cNvSpPr txBox="1"/>
          <p:nvPr/>
        </p:nvSpPr>
        <p:spPr>
          <a:xfrm>
            <a:off x="3265714" y="2193555"/>
            <a:ext cx="1923027" cy="369332"/>
          </a:xfrm>
          <a:prstGeom prst="rect">
            <a:avLst/>
          </a:prstGeom>
          <a:noFill/>
        </p:spPr>
        <p:txBody>
          <a:bodyPr wrap="none" rtlCol="0">
            <a:spAutoFit/>
          </a:bodyPr>
          <a:lstStyle/>
          <a:p>
            <a:r>
              <a:rPr lang="en-US" dirty="0" smtClean="0"/>
              <a:t>Request for tickets</a:t>
            </a:r>
            <a:endParaRPr lang="en-US" dirty="0"/>
          </a:p>
        </p:txBody>
      </p:sp>
      <p:sp>
        <p:nvSpPr>
          <p:cNvPr id="31" name="TextBox 30"/>
          <p:cNvSpPr txBox="1"/>
          <p:nvPr/>
        </p:nvSpPr>
        <p:spPr>
          <a:xfrm>
            <a:off x="3369598" y="3136999"/>
            <a:ext cx="1656351" cy="369332"/>
          </a:xfrm>
          <a:prstGeom prst="rect">
            <a:avLst/>
          </a:prstGeom>
          <a:noFill/>
        </p:spPr>
        <p:txBody>
          <a:bodyPr wrap="none" rtlCol="0">
            <a:spAutoFit/>
          </a:bodyPr>
          <a:lstStyle/>
          <a:p>
            <a:r>
              <a:rPr lang="en-US" dirty="0" smtClean="0"/>
              <a:t>Respond tickets</a:t>
            </a:r>
            <a:endParaRPr lang="en-US" dirty="0"/>
          </a:p>
        </p:txBody>
      </p:sp>
      <p:sp>
        <p:nvSpPr>
          <p:cNvPr id="32" name="TextBox 31"/>
          <p:cNvSpPr txBox="1"/>
          <p:nvPr/>
        </p:nvSpPr>
        <p:spPr>
          <a:xfrm>
            <a:off x="6737014" y="2224284"/>
            <a:ext cx="1923027" cy="369332"/>
          </a:xfrm>
          <a:prstGeom prst="rect">
            <a:avLst/>
          </a:prstGeom>
          <a:noFill/>
        </p:spPr>
        <p:txBody>
          <a:bodyPr wrap="none" rtlCol="0">
            <a:spAutoFit/>
          </a:bodyPr>
          <a:lstStyle/>
          <a:p>
            <a:r>
              <a:rPr lang="en-US" dirty="0" smtClean="0"/>
              <a:t>Request for tickets</a:t>
            </a:r>
            <a:endParaRPr lang="en-US" dirty="0"/>
          </a:p>
        </p:txBody>
      </p:sp>
      <p:sp>
        <p:nvSpPr>
          <p:cNvPr id="34" name="TextBox 33"/>
          <p:cNvSpPr txBox="1"/>
          <p:nvPr/>
        </p:nvSpPr>
        <p:spPr>
          <a:xfrm>
            <a:off x="6919775" y="3136999"/>
            <a:ext cx="1656351" cy="369332"/>
          </a:xfrm>
          <a:prstGeom prst="rect">
            <a:avLst/>
          </a:prstGeom>
          <a:noFill/>
        </p:spPr>
        <p:txBody>
          <a:bodyPr wrap="none" rtlCol="0">
            <a:spAutoFit/>
          </a:bodyPr>
          <a:lstStyle/>
          <a:p>
            <a:r>
              <a:rPr lang="en-US" dirty="0" smtClean="0"/>
              <a:t>Respond tickets</a:t>
            </a:r>
            <a:endParaRPr lang="en-US" dirty="0"/>
          </a:p>
        </p:txBody>
      </p:sp>
      <p:sp>
        <p:nvSpPr>
          <p:cNvPr id="30" name="TextBox 29"/>
          <p:cNvSpPr txBox="1"/>
          <p:nvPr/>
        </p:nvSpPr>
        <p:spPr>
          <a:xfrm>
            <a:off x="5682162" y="1789931"/>
            <a:ext cx="785664" cy="369332"/>
          </a:xfrm>
          <a:prstGeom prst="rect">
            <a:avLst/>
          </a:prstGeom>
          <a:noFill/>
        </p:spPr>
        <p:txBody>
          <a:bodyPr wrap="none" rtlCol="0">
            <a:spAutoFit/>
          </a:bodyPr>
          <a:lstStyle/>
          <a:p>
            <a:r>
              <a:rPr lang="en-US" dirty="0" smtClean="0"/>
              <a:t>Server</a:t>
            </a:r>
            <a:endParaRPr lang="en-US" dirty="0"/>
          </a:p>
        </p:txBody>
      </p:sp>
      <p:sp>
        <p:nvSpPr>
          <p:cNvPr id="36" name="TextBox 35"/>
          <p:cNvSpPr txBox="1"/>
          <p:nvPr/>
        </p:nvSpPr>
        <p:spPr>
          <a:xfrm>
            <a:off x="9116758" y="1728014"/>
            <a:ext cx="1097736" cy="369332"/>
          </a:xfrm>
          <a:prstGeom prst="rect">
            <a:avLst/>
          </a:prstGeom>
          <a:noFill/>
        </p:spPr>
        <p:txBody>
          <a:bodyPr wrap="none" rtlCol="0">
            <a:spAutoFit/>
          </a:bodyPr>
          <a:lstStyle/>
          <a:p>
            <a:r>
              <a:rPr lang="en-US" dirty="0" smtClean="0"/>
              <a:t>Ticket API</a:t>
            </a:r>
            <a:endParaRPr lang="en-US" dirty="0"/>
          </a:p>
        </p:txBody>
      </p:sp>
      <p:sp>
        <p:nvSpPr>
          <p:cNvPr id="37" name="TextBox 36"/>
          <p:cNvSpPr txBox="1"/>
          <p:nvPr/>
        </p:nvSpPr>
        <p:spPr>
          <a:xfrm>
            <a:off x="1948074" y="1811327"/>
            <a:ext cx="1073564" cy="369332"/>
          </a:xfrm>
          <a:prstGeom prst="rect">
            <a:avLst/>
          </a:prstGeom>
          <a:noFill/>
        </p:spPr>
        <p:txBody>
          <a:bodyPr wrap="none" rtlCol="0">
            <a:spAutoFit/>
          </a:bodyPr>
          <a:lstStyle/>
          <a:p>
            <a:r>
              <a:rPr lang="en-US" dirty="0" smtClean="0"/>
              <a:t>Webpage</a:t>
            </a:r>
            <a:endParaRPr lang="en-US" dirty="0"/>
          </a:p>
        </p:txBody>
      </p:sp>
      <p:sp>
        <p:nvSpPr>
          <p:cNvPr id="38" name="TextBox 37"/>
          <p:cNvSpPr txBox="1"/>
          <p:nvPr/>
        </p:nvSpPr>
        <p:spPr>
          <a:xfrm>
            <a:off x="5614533" y="5980225"/>
            <a:ext cx="1058175" cy="369332"/>
          </a:xfrm>
          <a:prstGeom prst="rect">
            <a:avLst/>
          </a:prstGeom>
          <a:noFill/>
        </p:spPr>
        <p:txBody>
          <a:bodyPr wrap="none" rtlCol="0">
            <a:spAutoFit/>
          </a:bodyPr>
          <a:lstStyle/>
          <a:p>
            <a:r>
              <a:rPr lang="en-US" dirty="0" smtClean="0"/>
              <a:t>Database</a:t>
            </a:r>
            <a:endParaRPr lang="en-US" dirty="0"/>
          </a:p>
        </p:txBody>
      </p:sp>
      <p:sp>
        <p:nvSpPr>
          <p:cNvPr id="39" name="TextBox 38"/>
          <p:cNvSpPr txBox="1"/>
          <p:nvPr/>
        </p:nvSpPr>
        <p:spPr>
          <a:xfrm>
            <a:off x="4808090" y="3941358"/>
            <a:ext cx="989630" cy="369332"/>
          </a:xfrm>
          <a:prstGeom prst="rect">
            <a:avLst/>
          </a:prstGeom>
          <a:noFill/>
        </p:spPr>
        <p:txBody>
          <a:bodyPr wrap="none" rtlCol="0">
            <a:spAutoFit/>
          </a:bodyPr>
          <a:lstStyle/>
          <a:p>
            <a:r>
              <a:rPr lang="en-US" dirty="0" smtClean="0"/>
              <a:t>Get data</a:t>
            </a:r>
            <a:endParaRPr lang="en-US" dirty="0"/>
          </a:p>
        </p:txBody>
      </p:sp>
      <p:sp>
        <p:nvSpPr>
          <p:cNvPr id="40" name="TextBox 39"/>
          <p:cNvSpPr txBox="1"/>
          <p:nvPr/>
        </p:nvSpPr>
        <p:spPr>
          <a:xfrm>
            <a:off x="6322560" y="3905640"/>
            <a:ext cx="1194430" cy="369332"/>
          </a:xfrm>
          <a:prstGeom prst="rect">
            <a:avLst/>
          </a:prstGeom>
          <a:noFill/>
        </p:spPr>
        <p:txBody>
          <a:bodyPr wrap="none" rtlCol="0">
            <a:spAutoFit/>
          </a:bodyPr>
          <a:lstStyle/>
          <a:p>
            <a:r>
              <a:rPr lang="en-US" dirty="0" smtClean="0"/>
              <a:t>Insert data</a:t>
            </a:r>
            <a:endParaRPr lang="en-US" dirty="0"/>
          </a:p>
        </p:txBody>
      </p:sp>
    </p:spTree>
    <p:extLst>
      <p:ext uri="{BB962C8B-B14F-4D97-AF65-F5344CB8AC3E}">
        <p14:creationId xmlns:p14="http://schemas.microsoft.com/office/powerpoint/2010/main" val="28792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8696E880-2480-4F73-9ABA-8CA08EEEE9B4}"/>
              </a:ext>
            </a:extLst>
          </p:cNvPr>
          <p:cNvSpPr/>
          <p:nvPr/>
        </p:nvSpPr>
        <p:spPr>
          <a:xfrm>
            <a:off x="392155" y="45106"/>
            <a:ext cx="1093307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Design</a:t>
            </a:r>
          </a:p>
        </p:txBody>
      </p:sp>
      <p:sp>
        <p:nvSpPr>
          <p:cNvPr id="16" name="Rectangle 15">
            <a:extLst>
              <a:ext uri="{FF2B5EF4-FFF2-40B4-BE49-F238E27FC236}">
                <a16:creationId xmlns=""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pic>
        <p:nvPicPr>
          <p:cNvPr id="7" name="Picture 6">
            <a:extLst>
              <a:ext uri="{FF2B5EF4-FFF2-40B4-BE49-F238E27FC236}">
                <a16:creationId xmlns="" xmlns:a16="http://schemas.microsoft.com/office/drawing/2014/main" id="{BF087570-E615-4AEC-8463-FA4BB39A86DE}"/>
              </a:ext>
            </a:extLst>
          </p:cNvPr>
          <p:cNvPicPr>
            <a:picLocks noChangeAspect="1"/>
          </p:cNvPicPr>
          <p:nvPr/>
        </p:nvPicPr>
        <p:blipFill>
          <a:blip r:embed="rId2"/>
          <a:stretch>
            <a:fillRect/>
          </a:stretch>
        </p:blipFill>
        <p:spPr>
          <a:xfrm>
            <a:off x="6062156" y="4776575"/>
            <a:ext cx="3008918" cy="1696372"/>
          </a:xfrm>
          <a:prstGeom prst="rect">
            <a:avLst/>
          </a:prstGeom>
        </p:spPr>
      </p:pic>
      <p:grpSp>
        <p:nvGrpSpPr>
          <p:cNvPr id="8" name="Group 7">
            <a:extLst>
              <a:ext uri="{FF2B5EF4-FFF2-40B4-BE49-F238E27FC236}">
                <a16:creationId xmlns="" xmlns:a16="http://schemas.microsoft.com/office/drawing/2014/main" id="{C3D3618A-EAFA-4B42-B3D8-520D00EA0A3A}"/>
              </a:ext>
            </a:extLst>
          </p:cNvPr>
          <p:cNvGrpSpPr/>
          <p:nvPr/>
        </p:nvGrpSpPr>
        <p:grpSpPr>
          <a:xfrm>
            <a:off x="150726" y="4776575"/>
            <a:ext cx="2662721" cy="1634992"/>
            <a:chOff x="973956" y="430161"/>
            <a:chExt cx="5260258" cy="2998839"/>
          </a:xfrm>
        </p:grpSpPr>
        <p:sp>
          <p:nvSpPr>
            <p:cNvPr id="9" name="Rectangle 8">
              <a:extLst>
                <a:ext uri="{FF2B5EF4-FFF2-40B4-BE49-F238E27FC236}">
                  <a16:creationId xmlns="" xmlns:a16="http://schemas.microsoft.com/office/drawing/2014/main" id="{06BD078B-F80F-4EE8-A507-CCAEA5931CE5}"/>
                </a:ext>
              </a:extLst>
            </p:cNvPr>
            <p:cNvSpPr/>
            <p:nvPr/>
          </p:nvSpPr>
          <p:spPr>
            <a:xfrm>
              <a:off x="973956" y="430161"/>
              <a:ext cx="5260258" cy="2998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04A0616F-5883-46FE-8337-BE3709A035E1}"/>
                </a:ext>
              </a:extLst>
            </p:cNvPr>
            <p:cNvSpPr/>
            <p:nvPr/>
          </p:nvSpPr>
          <p:spPr>
            <a:xfrm>
              <a:off x="980460" y="430161"/>
              <a:ext cx="983226" cy="2998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54F2211B-5720-4CA0-A580-AA14196C7F5E}"/>
                </a:ext>
              </a:extLst>
            </p:cNvPr>
            <p:cNvSpPr/>
            <p:nvPr/>
          </p:nvSpPr>
          <p:spPr>
            <a:xfrm>
              <a:off x="2207801" y="1327355"/>
              <a:ext cx="3814916" cy="19467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DB6DCADC-5EDB-4053-BEEB-B488C3F038AE}"/>
                </a:ext>
              </a:extLst>
            </p:cNvPr>
            <p:cNvSpPr/>
            <p:nvPr/>
          </p:nvSpPr>
          <p:spPr>
            <a:xfrm>
              <a:off x="2209287" y="832363"/>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B2A3C129-8195-43F0-B30A-42ACCFA5B066}"/>
                </a:ext>
              </a:extLst>
            </p:cNvPr>
            <p:cNvSpPr/>
            <p:nvPr/>
          </p:nvSpPr>
          <p:spPr>
            <a:xfrm>
              <a:off x="2931958" y="832363"/>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2CA859A8-D3F6-46C6-96A0-F9D39AC7B5F6}"/>
                </a:ext>
              </a:extLst>
            </p:cNvPr>
            <p:cNvSpPr/>
            <p:nvPr/>
          </p:nvSpPr>
          <p:spPr>
            <a:xfrm>
              <a:off x="3654629" y="832362"/>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0BFE54EA-FBD7-44FC-9D86-5BE9E2F9B0CB}"/>
                </a:ext>
              </a:extLst>
            </p:cNvPr>
            <p:cNvSpPr/>
            <p:nvPr/>
          </p:nvSpPr>
          <p:spPr>
            <a:xfrm>
              <a:off x="4342887" y="832361"/>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82FA015C-6E01-445A-915F-EC8BCEE3D11D}"/>
                </a:ext>
              </a:extLst>
            </p:cNvPr>
            <p:cNvSpPr/>
            <p:nvPr/>
          </p:nvSpPr>
          <p:spPr>
            <a:xfrm>
              <a:off x="5065558" y="832360"/>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68FC9E6D-DE20-4D0F-95E2-DE407BD6E028}"/>
                </a:ext>
              </a:extLst>
            </p:cNvPr>
            <p:cNvSpPr txBox="1"/>
            <p:nvPr/>
          </p:nvSpPr>
          <p:spPr>
            <a:xfrm>
              <a:off x="3384242" y="2111932"/>
              <a:ext cx="1681316" cy="228127"/>
            </a:xfrm>
            <a:prstGeom prst="rect">
              <a:avLst/>
            </a:prstGeom>
            <a:noFill/>
          </p:spPr>
          <p:txBody>
            <a:bodyPr wrap="square" rtlCol="0">
              <a:spAutoFit/>
            </a:bodyPr>
            <a:lstStyle/>
            <a:p>
              <a:r>
                <a:rPr lang="en-US" sz="900" dirty="0">
                  <a:solidFill>
                    <a:schemeClr val="tx1">
                      <a:lumMod val="50000"/>
                      <a:lumOff val="50000"/>
                    </a:schemeClr>
                  </a:solidFill>
                </a:rPr>
                <a:t>Display tickets</a:t>
              </a:r>
            </a:p>
          </p:txBody>
        </p:sp>
        <p:sp>
          <p:nvSpPr>
            <p:cNvPr id="20" name="TextBox 19">
              <a:extLst>
                <a:ext uri="{FF2B5EF4-FFF2-40B4-BE49-F238E27FC236}">
                  <a16:creationId xmlns="" xmlns:a16="http://schemas.microsoft.com/office/drawing/2014/main" id="{6377297D-A0A2-4B8C-807B-91DC9E06847A}"/>
                </a:ext>
              </a:extLst>
            </p:cNvPr>
            <p:cNvSpPr txBox="1"/>
            <p:nvPr/>
          </p:nvSpPr>
          <p:spPr>
            <a:xfrm>
              <a:off x="2104230" y="430161"/>
              <a:ext cx="798310" cy="366933"/>
            </a:xfrm>
            <a:prstGeom prst="rect">
              <a:avLst/>
            </a:prstGeom>
            <a:noFill/>
          </p:spPr>
          <p:txBody>
            <a:bodyPr wrap="square" rtlCol="0">
              <a:spAutoFit/>
            </a:bodyPr>
            <a:lstStyle/>
            <a:p>
              <a:r>
                <a:rPr lang="en-US" sz="700" dirty="0">
                  <a:solidFill>
                    <a:schemeClr val="tx1">
                      <a:lumMod val="50000"/>
                      <a:lumOff val="50000"/>
                    </a:schemeClr>
                  </a:solidFill>
                </a:rPr>
                <a:t>Team</a:t>
              </a:r>
              <a:endParaRPr lang="en-US" sz="900" dirty="0">
                <a:solidFill>
                  <a:schemeClr val="tx1">
                    <a:lumMod val="50000"/>
                    <a:lumOff val="50000"/>
                  </a:schemeClr>
                </a:solidFill>
              </a:endParaRPr>
            </a:p>
          </p:txBody>
        </p:sp>
        <p:sp>
          <p:nvSpPr>
            <p:cNvPr id="21" name="TextBox 20">
              <a:extLst>
                <a:ext uri="{FF2B5EF4-FFF2-40B4-BE49-F238E27FC236}">
                  <a16:creationId xmlns="" xmlns:a16="http://schemas.microsoft.com/office/drawing/2014/main" id="{8E1EBA48-9086-4C37-BB36-9360377D5FCC}"/>
                </a:ext>
              </a:extLst>
            </p:cNvPr>
            <p:cNvSpPr txBox="1"/>
            <p:nvPr/>
          </p:nvSpPr>
          <p:spPr>
            <a:xfrm>
              <a:off x="1067873" y="967554"/>
              <a:ext cx="798309" cy="508061"/>
            </a:xfrm>
            <a:prstGeom prst="rect">
              <a:avLst/>
            </a:prstGeom>
            <a:noFill/>
          </p:spPr>
          <p:txBody>
            <a:bodyPr wrap="square" rtlCol="0">
              <a:spAutoFit/>
            </a:bodyPr>
            <a:lstStyle/>
            <a:p>
              <a:r>
                <a:rPr lang="en-US" sz="600" dirty="0">
                  <a:solidFill>
                    <a:schemeClr val="tx1">
                      <a:lumMod val="50000"/>
                      <a:lumOff val="50000"/>
                    </a:schemeClr>
                  </a:solidFill>
                </a:rPr>
                <a:t>Menu bar</a:t>
              </a:r>
            </a:p>
          </p:txBody>
        </p:sp>
        <p:cxnSp>
          <p:nvCxnSpPr>
            <p:cNvPr id="22" name="Straight Connector 21">
              <a:extLst>
                <a:ext uri="{FF2B5EF4-FFF2-40B4-BE49-F238E27FC236}">
                  <a16:creationId xmlns="" xmlns:a16="http://schemas.microsoft.com/office/drawing/2014/main" id="{EE0908A9-3233-46EC-BAED-A0FB7377061E}"/>
                </a:ext>
              </a:extLst>
            </p:cNvPr>
            <p:cNvCxnSpPr/>
            <p:nvPr/>
          </p:nvCxnSpPr>
          <p:spPr>
            <a:xfrm>
              <a:off x="2209287" y="1327355"/>
              <a:ext cx="3817887" cy="1946787"/>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 xmlns:a16="http://schemas.microsoft.com/office/drawing/2014/main" id="{EA57E004-4CED-4257-AD57-250E9662A294}"/>
                </a:ext>
              </a:extLst>
            </p:cNvPr>
            <p:cNvCxnSpPr/>
            <p:nvPr/>
          </p:nvCxnSpPr>
          <p:spPr>
            <a:xfrm flipV="1">
              <a:off x="2209287" y="1319055"/>
              <a:ext cx="3817887" cy="195508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 xmlns:a16="http://schemas.microsoft.com/office/drawing/2014/main" id="{CEDD83E2-45DE-4AB0-9245-56656FDC7ED9}"/>
              </a:ext>
            </a:extLst>
          </p:cNvPr>
          <p:cNvPicPr>
            <a:picLocks noChangeAspect="1"/>
          </p:cNvPicPr>
          <p:nvPr/>
        </p:nvPicPr>
        <p:blipFill>
          <a:blip r:embed="rId3"/>
          <a:stretch>
            <a:fillRect/>
          </a:stretch>
        </p:blipFill>
        <p:spPr>
          <a:xfrm>
            <a:off x="2930297" y="4761306"/>
            <a:ext cx="3015009" cy="1696372"/>
          </a:xfrm>
          <a:prstGeom prst="rect">
            <a:avLst/>
          </a:prstGeom>
        </p:spPr>
      </p:pic>
      <p:pic>
        <p:nvPicPr>
          <p:cNvPr id="25" name="Picture 24">
            <a:extLst>
              <a:ext uri="{FF2B5EF4-FFF2-40B4-BE49-F238E27FC236}">
                <a16:creationId xmlns="" xmlns:a16="http://schemas.microsoft.com/office/drawing/2014/main" id="{F9D55664-B7AC-4F47-B9F9-899F9DB9D5D2}"/>
              </a:ext>
            </a:extLst>
          </p:cNvPr>
          <p:cNvPicPr>
            <a:picLocks noChangeAspect="1"/>
          </p:cNvPicPr>
          <p:nvPr/>
        </p:nvPicPr>
        <p:blipFill>
          <a:blip r:embed="rId4"/>
          <a:stretch>
            <a:fillRect/>
          </a:stretch>
        </p:blipFill>
        <p:spPr>
          <a:xfrm>
            <a:off x="9122454" y="4791843"/>
            <a:ext cx="2981836" cy="1681103"/>
          </a:xfrm>
          <a:prstGeom prst="rect">
            <a:avLst/>
          </a:prstGeom>
        </p:spPr>
      </p:pic>
      <p:pic>
        <p:nvPicPr>
          <p:cNvPr id="26" name="Picture 25">
            <a:extLst>
              <a:ext uri="{FF2B5EF4-FFF2-40B4-BE49-F238E27FC236}">
                <a16:creationId xmlns="" xmlns:a16="http://schemas.microsoft.com/office/drawing/2014/main" id="{CEE94ABE-6458-4E77-887A-8EB3B1435F16}"/>
              </a:ext>
            </a:extLst>
          </p:cNvPr>
          <p:cNvPicPr>
            <a:picLocks noChangeAspect="1"/>
          </p:cNvPicPr>
          <p:nvPr/>
        </p:nvPicPr>
        <p:blipFill rotWithShape="1">
          <a:blip r:embed="rId5">
            <a:clrChange>
              <a:clrFrom>
                <a:srgbClr val="F6F6F6"/>
              </a:clrFrom>
              <a:clrTo>
                <a:srgbClr val="F6F6F6">
                  <a:alpha val="0"/>
                </a:srgbClr>
              </a:clrTo>
            </a:clrChange>
          </a:blip>
          <a:srcRect l="55704"/>
          <a:stretch/>
        </p:blipFill>
        <p:spPr>
          <a:xfrm>
            <a:off x="3658891" y="1245435"/>
            <a:ext cx="2403265" cy="2514216"/>
          </a:xfrm>
          <a:prstGeom prst="rect">
            <a:avLst/>
          </a:prstGeom>
        </p:spPr>
      </p:pic>
      <p:sp>
        <p:nvSpPr>
          <p:cNvPr id="27" name="Rectangle 26">
            <a:extLst>
              <a:ext uri="{FF2B5EF4-FFF2-40B4-BE49-F238E27FC236}">
                <a16:creationId xmlns="" xmlns:a16="http://schemas.microsoft.com/office/drawing/2014/main" id="{56A340CA-AE76-4E6E-BBBA-F6B0516713DC}"/>
              </a:ext>
            </a:extLst>
          </p:cNvPr>
          <p:cNvSpPr/>
          <p:nvPr/>
        </p:nvSpPr>
        <p:spPr>
          <a:xfrm>
            <a:off x="3564116" y="3759027"/>
            <a:ext cx="2793312" cy="707886"/>
          </a:xfrm>
          <a:prstGeom prst="rect">
            <a:avLst/>
          </a:prstGeom>
        </p:spPr>
        <p:txBody>
          <a:bodyPr wrap="square">
            <a:spAutoFit/>
          </a:bodyPr>
          <a:lstStyle/>
          <a:p>
            <a:pPr algn="ctr"/>
            <a:r>
              <a:rPr lang="en-US" sz="4000" dirty="0">
                <a:solidFill>
                  <a:srgbClr val="2D001D"/>
                </a:solidFill>
                <a:effectLst>
                  <a:outerShdw blurRad="38100" dist="38100" dir="2700000" algn="tl">
                    <a:srgbClr val="000000">
                      <a:alpha val="43137"/>
                    </a:srgbClr>
                  </a:outerShdw>
                </a:effectLst>
                <a:latin typeface="Bahnschrift" panose="020B0502040204020203" pitchFamily="34" charset="0"/>
              </a:rPr>
              <a:t>Adobe XD</a:t>
            </a:r>
          </a:p>
        </p:txBody>
      </p:sp>
      <p:pic>
        <p:nvPicPr>
          <p:cNvPr id="28" name="Picture 27">
            <a:extLst>
              <a:ext uri="{FF2B5EF4-FFF2-40B4-BE49-F238E27FC236}">
                <a16:creationId xmlns="" xmlns:a16="http://schemas.microsoft.com/office/drawing/2014/main" id="{7349A276-DC1E-4425-B299-D38DD51D66F5}"/>
              </a:ext>
            </a:extLst>
          </p:cNvPr>
          <p:cNvPicPr>
            <a:picLocks noChangeAspect="1"/>
          </p:cNvPicPr>
          <p:nvPr/>
        </p:nvPicPr>
        <p:blipFill>
          <a:blip r:embed="rId6"/>
          <a:stretch>
            <a:fillRect/>
          </a:stretch>
        </p:blipFill>
        <p:spPr>
          <a:xfrm>
            <a:off x="-2570771" y="3499774"/>
            <a:ext cx="2030945" cy="1259983"/>
          </a:xfrm>
          <a:prstGeom prst="rect">
            <a:avLst/>
          </a:prstGeom>
        </p:spPr>
      </p:pic>
      <p:sp>
        <p:nvSpPr>
          <p:cNvPr id="29" name="Rectangle 28">
            <a:extLst>
              <a:ext uri="{FF2B5EF4-FFF2-40B4-BE49-F238E27FC236}">
                <a16:creationId xmlns="" xmlns:a16="http://schemas.microsoft.com/office/drawing/2014/main" id="{AA2C6996-2925-4271-9FC1-5A902F14D6BF}"/>
              </a:ext>
            </a:extLst>
          </p:cNvPr>
          <p:cNvSpPr/>
          <p:nvPr/>
        </p:nvSpPr>
        <p:spPr>
          <a:xfrm>
            <a:off x="6197033" y="1735018"/>
            <a:ext cx="3945360"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D001D"/>
                </a:solidFill>
                <a:effectLst>
                  <a:outerShdw blurRad="38100" dist="38100" dir="2700000" algn="tl">
                    <a:srgbClr val="000000">
                      <a:alpha val="43137"/>
                    </a:srgbClr>
                  </a:outerShdw>
                </a:effectLst>
                <a:latin typeface="Bahnschrift" panose="020B0502040204020203" pitchFamily="34" charset="0"/>
              </a:rPr>
              <a:t>Website wireframing</a:t>
            </a:r>
          </a:p>
          <a:p>
            <a:pPr marL="342900" indent="-342900">
              <a:buFont typeface="Arial" panose="020B0604020202020204" pitchFamily="34" charset="0"/>
              <a:buChar char="•"/>
            </a:pPr>
            <a:r>
              <a:rPr lang="en-US" sz="2400" dirty="0">
                <a:solidFill>
                  <a:srgbClr val="2D001D"/>
                </a:solidFill>
                <a:effectLst>
                  <a:outerShdw blurRad="38100" dist="38100" dir="2700000" algn="tl">
                    <a:srgbClr val="000000">
                      <a:alpha val="43137"/>
                    </a:srgbClr>
                  </a:outerShdw>
                </a:effectLst>
                <a:latin typeface="Bahnschrift" panose="020B0502040204020203" pitchFamily="34" charset="0"/>
              </a:rPr>
              <a:t>Creating simple interactive click-through prototypes</a:t>
            </a:r>
          </a:p>
        </p:txBody>
      </p:sp>
    </p:spTree>
    <p:extLst>
      <p:ext uri="{BB962C8B-B14F-4D97-AF65-F5344CB8AC3E}">
        <p14:creationId xmlns:p14="http://schemas.microsoft.com/office/powerpoint/2010/main" val="2999428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441CCE8D-9652-4104-B4BC-49ED2E1FF112}"/>
              </a:ext>
            </a:extLst>
          </p:cNvPr>
          <p:cNvPicPr>
            <a:picLocks noChangeAspect="1"/>
          </p:cNvPicPr>
          <p:nvPr/>
        </p:nvPicPr>
        <p:blipFill>
          <a:blip r:embed="rId2"/>
          <a:stretch>
            <a:fillRect/>
          </a:stretch>
        </p:blipFill>
        <p:spPr>
          <a:xfrm>
            <a:off x="5788354" y="2115603"/>
            <a:ext cx="2512872" cy="1811700"/>
          </a:xfrm>
          <a:prstGeom prst="rect">
            <a:avLst/>
          </a:prstGeom>
        </p:spPr>
      </p:pic>
      <p:grpSp>
        <p:nvGrpSpPr>
          <p:cNvPr id="15" name="Group 14">
            <a:extLst>
              <a:ext uri="{FF2B5EF4-FFF2-40B4-BE49-F238E27FC236}">
                <a16:creationId xmlns="" xmlns:a16="http://schemas.microsoft.com/office/drawing/2014/main" id="{115ED047-9763-4305-A69B-9B6F64DE6FCA}"/>
              </a:ext>
            </a:extLst>
          </p:cNvPr>
          <p:cNvGrpSpPr/>
          <p:nvPr/>
        </p:nvGrpSpPr>
        <p:grpSpPr>
          <a:xfrm>
            <a:off x="3621622" y="1611987"/>
            <a:ext cx="1921721" cy="2425081"/>
            <a:chOff x="981027" y="1329348"/>
            <a:chExt cx="1607424" cy="2117205"/>
          </a:xfrm>
        </p:grpSpPr>
        <p:pic>
          <p:nvPicPr>
            <p:cNvPr id="1030" name="Picture 6" descr="Image result for react logo">
              <a:extLst>
                <a:ext uri="{FF2B5EF4-FFF2-40B4-BE49-F238E27FC236}">
                  <a16:creationId xmlns="" xmlns:a16="http://schemas.microsoft.com/office/drawing/2014/main" id="{CF98E827-9931-4383-8C7C-6EA345ABD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27" y="1329348"/>
              <a:ext cx="1607424" cy="160742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 xmlns:a16="http://schemas.microsoft.com/office/drawing/2014/main" id="{C57391D0-FAC9-453E-9EBC-F900C06C1575}"/>
                </a:ext>
              </a:extLst>
            </p:cNvPr>
            <p:cNvSpPr/>
            <p:nvPr/>
          </p:nvSpPr>
          <p:spPr>
            <a:xfrm>
              <a:off x="1041882" y="2765319"/>
              <a:ext cx="1485716" cy="681234"/>
            </a:xfrm>
            <a:prstGeom prst="rect">
              <a:avLst/>
            </a:prstGeom>
          </p:spPr>
          <p:txBody>
            <a:bodyPr wrap="none">
              <a:spAutoFit/>
            </a:bodyPr>
            <a:lstStyle/>
            <a:p>
              <a:pPr algn="ctr"/>
              <a:r>
                <a:rPr lang="en-US" sz="3200" dirty="0">
                  <a:solidFill>
                    <a:srgbClr val="00D8FF"/>
                  </a:solidFill>
                  <a:latin typeface="Bahnschrift" panose="020B0502040204020203" pitchFamily="34" charset="0"/>
                </a:rPr>
                <a:t>React</a:t>
              </a:r>
            </a:p>
          </p:txBody>
        </p:sp>
      </p:grpSp>
      <p:sp>
        <p:nvSpPr>
          <p:cNvPr id="14" name="Rectangle 13">
            <a:extLst>
              <a:ext uri="{FF2B5EF4-FFF2-40B4-BE49-F238E27FC236}">
                <a16:creationId xmlns="" xmlns:a16="http://schemas.microsoft.com/office/drawing/2014/main" id="{8696E880-2480-4F73-9ABA-8CA08EEEE9B4}"/>
              </a:ext>
            </a:extLst>
          </p:cNvPr>
          <p:cNvSpPr/>
          <p:nvPr/>
        </p:nvSpPr>
        <p:spPr>
          <a:xfrm>
            <a:off x="392155" y="45106"/>
            <a:ext cx="1093307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Front End </a:t>
            </a:r>
          </a:p>
        </p:txBody>
      </p:sp>
      <p:sp>
        <p:nvSpPr>
          <p:cNvPr id="16" name="Rectangle 15">
            <a:extLst>
              <a:ext uri="{FF2B5EF4-FFF2-40B4-BE49-F238E27FC236}">
                <a16:creationId xmlns=""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8" name="Rectangle 7">
            <a:extLst>
              <a:ext uri="{FF2B5EF4-FFF2-40B4-BE49-F238E27FC236}">
                <a16:creationId xmlns="" xmlns:a16="http://schemas.microsoft.com/office/drawing/2014/main" id="{860B9A19-70CB-4764-A0A7-67EC730B7DC3}"/>
              </a:ext>
            </a:extLst>
          </p:cNvPr>
          <p:cNvSpPr/>
          <p:nvPr/>
        </p:nvSpPr>
        <p:spPr>
          <a:xfrm>
            <a:off x="3000688" y="4037068"/>
            <a:ext cx="6206026" cy="523220"/>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2D001D"/>
                </a:solidFill>
                <a:effectLst>
                  <a:outerShdw blurRad="38100" dist="38100" dir="2700000" algn="tl">
                    <a:srgbClr val="000000">
                      <a:alpha val="43137"/>
                    </a:srgbClr>
                  </a:outerShdw>
                </a:effectLst>
                <a:latin typeface="Bahnschrift" panose="020B0502040204020203" pitchFamily="34" charset="0"/>
              </a:rPr>
              <a:t>Building website user </a:t>
            </a: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interfaces</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7651" y="4670053"/>
            <a:ext cx="3261039" cy="1834334"/>
          </a:xfrm>
          <a:prstGeom prst="rect">
            <a:avLst/>
          </a:prstGeom>
        </p:spPr>
      </p:pic>
      <p:pic>
        <p:nvPicPr>
          <p:cNvPr id="11" name="Picture 10"/>
          <p:cNvPicPr>
            <a:picLocks noChangeAspect="1"/>
          </p:cNvPicPr>
          <p:nvPr/>
        </p:nvPicPr>
        <p:blipFill>
          <a:blip r:embed="rId5"/>
          <a:stretch>
            <a:fillRect/>
          </a:stretch>
        </p:blipFill>
        <p:spPr>
          <a:xfrm>
            <a:off x="5942653" y="4670053"/>
            <a:ext cx="3264061" cy="1834334"/>
          </a:xfrm>
          <a:prstGeom prst="rect">
            <a:avLst/>
          </a:prstGeom>
        </p:spPr>
      </p:pic>
    </p:spTree>
    <p:extLst>
      <p:ext uri="{BB962C8B-B14F-4D97-AF65-F5344CB8AC3E}">
        <p14:creationId xmlns:p14="http://schemas.microsoft.com/office/powerpoint/2010/main" val="3181660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Image result for à¹javascript logo">
            <a:extLst>
              <a:ext uri="{FF2B5EF4-FFF2-40B4-BE49-F238E27FC236}">
                <a16:creationId xmlns="" xmlns:a16="http://schemas.microsoft.com/office/drawing/2014/main" id="{2BC7C8D2-8BD3-4790-909D-C9AA5E732EE5}"/>
              </a:ext>
            </a:extLst>
          </p:cNvPr>
          <p:cNvSpPr>
            <a:spLocks noChangeAspect="1" noChangeArrowheads="1"/>
          </p:cNvSpPr>
          <p:nvPr/>
        </p:nvSpPr>
        <p:spPr bwMode="auto">
          <a:xfrm>
            <a:off x="7706909" y="17817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2" name="Picture 8" descr="Image result for python logo">
            <a:extLst>
              <a:ext uri="{FF2B5EF4-FFF2-40B4-BE49-F238E27FC236}">
                <a16:creationId xmlns="" xmlns:a16="http://schemas.microsoft.com/office/drawing/2014/main" id="{D6BA086E-06D9-4427-B258-E6425F956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4657" y="2256453"/>
            <a:ext cx="1533327" cy="1533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lask logo">
            <a:extLst>
              <a:ext uri="{FF2B5EF4-FFF2-40B4-BE49-F238E27FC236}">
                <a16:creationId xmlns="" xmlns:a16="http://schemas.microsoft.com/office/drawing/2014/main" id="{A076ED30-D2E4-4BD8-8E55-77D94B05B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5818" y="4119692"/>
            <a:ext cx="2104331" cy="11770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5AA4905A-9CC6-4097-81A3-7A15CE54609E}"/>
              </a:ext>
            </a:extLst>
          </p:cNvPr>
          <p:cNvSpPr/>
          <p:nvPr/>
        </p:nvSpPr>
        <p:spPr>
          <a:xfrm>
            <a:off x="2918403" y="2730730"/>
            <a:ext cx="1455848" cy="584775"/>
          </a:xfrm>
          <a:prstGeom prst="rect">
            <a:avLst/>
          </a:prstGeom>
        </p:spPr>
        <p:txBody>
          <a:bodyPr wrap="none">
            <a:spAutoFit/>
          </a:bodyPr>
          <a:lstStyle/>
          <a:p>
            <a:pPr algn="ctr"/>
            <a:r>
              <a:rPr lang="en-US" sz="3200" dirty="0">
                <a:solidFill>
                  <a:srgbClr val="3772A4"/>
                </a:solidFill>
                <a:latin typeface="Bahnschrift" panose="020B0502040204020203" pitchFamily="34" charset="0"/>
              </a:rPr>
              <a:t>Python</a:t>
            </a:r>
          </a:p>
        </p:txBody>
      </p:sp>
      <p:sp>
        <p:nvSpPr>
          <p:cNvPr id="14" name="Rectangle 13">
            <a:extLst>
              <a:ext uri="{FF2B5EF4-FFF2-40B4-BE49-F238E27FC236}">
                <a16:creationId xmlns="" xmlns:a16="http://schemas.microsoft.com/office/drawing/2014/main" id="{8696E880-2480-4F73-9ABA-8CA08EEEE9B4}"/>
              </a:ext>
            </a:extLst>
          </p:cNvPr>
          <p:cNvSpPr/>
          <p:nvPr/>
        </p:nvSpPr>
        <p:spPr>
          <a:xfrm>
            <a:off x="392155" y="45106"/>
            <a:ext cx="1129502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Backend</a:t>
            </a:r>
          </a:p>
        </p:txBody>
      </p:sp>
      <p:sp>
        <p:nvSpPr>
          <p:cNvPr id="16" name="Rectangle 15">
            <a:extLst>
              <a:ext uri="{FF2B5EF4-FFF2-40B4-BE49-F238E27FC236}">
                <a16:creationId xmlns=""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0" name="Rectangle 9">
            <a:extLst>
              <a:ext uri="{FF2B5EF4-FFF2-40B4-BE49-F238E27FC236}">
                <a16:creationId xmlns="" xmlns:a16="http://schemas.microsoft.com/office/drawing/2014/main" id="{96B16536-47D0-437D-91D2-1A401AD61ED1}"/>
              </a:ext>
            </a:extLst>
          </p:cNvPr>
          <p:cNvSpPr/>
          <p:nvPr/>
        </p:nvSpPr>
        <p:spPr>
          <a:xfrm>
            <a:off x="4770149" y="2730730"/>
            <a:ext cx="6917026" cy="2246769"/>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2D001D"/>
                </a:solidFill>
                <a:effectLst>
                  <a:outerShdw blurRad="38100" dist="38100" dir="2700000" algn="tl">
                    <a:srgbClr val="000000">
                      <a:alpha val="43137"/>
                    </a:srgbClr>
                  </a:outerShdw>
                </a:effectLst>
                <a:latin typeface="Bahnschrift" panose="020B0502040204020203" pitchFamily="34" charset="0"/>
              </a:rPr>
              <a:t>Python</a:t>
            </a: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 </a:t>
            </a:r>
            <a:r>
              <a:rPr lang="en-US" sz="2800" dirty="0" smtClean="0">
                <a:solidFill>
                  <a:srgbClr val="C00000"/>
                </a:solidFill>
                <a:effectLst>
                  <a:outerShdw blurRad="38100" dist="38100" dir="2700000" algn="tl">
                    <a:srgbClr val="000000">
                      <a:alpha val="43137"/>
                    </a:srgbClr>
                  </a:outerShdw>
                </a:effectLst>
                <a:latin typeface="Bahnschrift" panose="020B0502040204020203" pitchFamily="34" charset="0"/>
              </a:rPr>
              <a:t>extract texts </a:t>
            </a:r>
            <a:r>
              <a:rPr lang="en-US" sz="2800" dirty="0" smtClean="0">
                <a:solidFill>
                  <a:srgbClr val="C00000"/>
                </a:solidFill>
                <a:effectLst>
                  <a:outerShdw blurRad="38100" dist="38100" dir="2700000" algn="tl">
                    <a:srgbClr val="000000">
                      <a:alpha val="43137"/>
                    </a:srgbClr>
                  </a:outerShdw>
                </a:effectLst>
                <a:latin typeface="Bahnschrift" panose="020B0502040204020203" pitchFamily="34" charset="0"/>
              </a:rPr>
              <a:t>and  </a:t>
            </a:r>
            <a:r>
              <a:rPr lang="en-US" sz="2800" dirty="0" smtClean="0">
                <a:solidFill>
                  <a:srgbClr val="C00000"/>
                </a:solidFill>
                <a:effectLst>
                  <a:outerShdw blurRad="38100" dist="38100" dir="2700000" algn="tl">
                    <a:srgbClr val="000000">
                      <a:alpha val="43137"/>
                    </a:srgbClr>
                  </a:outerShdw>
                </a:effectLst>
                <a:latin typeface="Bahnschrift" panose="020B0502040204020203" pitchFamily="34" charset="0"/>
              </a:rPr>
              <a:t>classify team</a:t>
            </a:r>
            <a:endParaRPr lang="en-US" sz="2800" dirty="0">
              <a:solidFill>
                <a:srgbClr val="C00000"/>
              </a:solidFill>
              <a:effectLst>
                <a:outerShdw blurRad="38100" dist="38100" dir="2700000" algn="tl">
                  <a:srgbClr val="000000">
                    <a:alpha val="43137"/>
                  </a:srgbClr>
                </a:outerShdw>
              </a:effectLst>
              <a:latin typeface="Bahnschrift" panose="020B0502040204020203" pitchFamily="34" charset="0"/>
            </a:endParaRPr>
          </a:p>
          <a:p>
            <a:endPar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endParaRPr>
          </a:p>
          <a:p>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a:p>
            <a:pPr marL="342900" indent="-342900">
              <a:buFont typeface="Arial" panose="020B0604020202020204" pitchFamily="34" charset="0"/>
              <a:buChar char="•"/>
            </a:pPr>
            <a:r>
              <a:rPr lang="en-US" sz="2800" dirty="0">
                <a:solidFill>
                  <a:srgbClr val="2D001D"/>
                </a:solidFill>
                <a:effectLst>
                  <a:outerShdw blurRad="38100" dist="38100" dir="2700000" algn="tl">
                    <a:srgbClr val="000000">
                      <a:alpha val="43137"/>
                    </a:srgbClr>
                  </a:outerShdw>
                </a:effectLst>
                <a:latin typeface="Bahnschrift" panose="020B0502040204020203" pitchFamily="34" charset="0"/>
              </a:rPr>
              <a:t>Flask: for deployment to the web </a:t>
            </a: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server</a:t>
            </a:r>
          </a:p>
          <a:p>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890906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697E"/>
        </a:solidFill>
        <a:effectLst/>
      </p:bgPr>
    </p:bg>
    <p:spTree>
      <p:nvGrpSpPr>
        <p:cNvPr id="1" name=""/>
        <p:cNvGrpSpPr/>
        <p:nvPr/>
      </p:nvGrpSpPr>
      <p:grpSpPr>
        <a:xfrm>
          <a:off x="0" y="0"/>
          <a:ext cx="0" cy="0"/>
          <a:chOff x="0" y="0"/>
          <a:chExt cx="0" cy="0"/>
        </a:xfrm>
      </p:grpSpPr>
      <p:sp>
        <p:nvSpPr>
          <p:cNvPr id="29" name="TextBox 28"/>
          <p:cNvSpPr txBox="1"/>
          <p:nvPr/>
        </p:nvSpPr>
        <p:spPr>
          <a:xfrm>
            <a:off x="2233224" y="1875394"/>
            <a:ext cx="7795724"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Internship expectation</a:t>
            </a:r>
            <a:endParaRPr lang="en-US" sz="6000" dirty="0">
              <a:solidFill>
                <a:schemeClr val="bg1"/>
              </a:solidFill>
              <a:latin typeface="Bahnschrift" panose="020B0502040204020203" pitchFamily="34" charset="0"/>
            </a:endParaRPr>
          </a:p>
        </p:txBody>
      </p:sp>
      <p:sp>
        <p:nvSpPr>
          <p:cNvPr id="30" name="Rectangle 29">
            <a:extLst>
              <a:ext uri="{FF2B5EF4-FFF2-40B4-BE49-F238E27FC236}">
                <a16:creationId xmlns="" xmlns:a16="http://schemas.microsoft.com/office/drawing/2014/main" id="{54DB27E2-61DD-46B9-AE46-D9642DC71D18}"/>
              </a:ext>
            </a:extLst>
          </p:cNvPr>
          <p:cNvSpPr/>
          <p:nvPr/>
        </p:nvSpPr>
        <p:spPr>
          <a:xfrm>
            <a:off x="8103070" y="4085247"/>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 </a:t>
            </a:r>
          </a:p>
          <a:p>
            <a:pPr algn="ctr"/>
            <a:r>
              <a:rPr lang="en-US" dirty="0">
                <a:solidFill>
                  <a:schemeClr val="bg1"/>
                </a:solidFill>
                <a:latin typeface="Bahnschrift" panose="020B0502040204020203" pitchFamily="34" charset="0"/>
              </a:rPr>
              <a:t>life</a:t>
            </a:r>
          </a:p>
        </p:txBody>
      </p:sp>
      <p:cxnSp>
        <p:nvCxnSpPr>
          <p:cNvPr id="32" name="Straight Connector 31">
            <a:extLst>
              <a:ext uri="{FF2B5EF4-FFF2-40B4-BE49-F238E27FC236}">
                <a16:creationId xmlns="" xmlns:a16="http://schemas.microsoft.com/office/drawing/2014/main" id="{472BA6F0-9579-4D56-ACAA-949ACE0D59CA}"/>
              </a:ext>
            </a:extLst>
          </p:cNvPr>
          <p:cNvCxnSpPr>
            <a:cxnSpLocks/>
            <a:stCxn id="33" idx="2"/>
            <a:endCxn id="38" idx="6"/>
          </p:cNvCxnSpPr>
          <p:nvPr/>
        </p:nvCxnSpPr>
        <p:spPr>
          <a:xfrm>
            <a:off x="2820546" y="3646569"/>
            <a:ext cx="6725087" cy="897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 xmlns:a16="http://schemas.microsoft.com/office/drawing/2014/main" id="{5157D66F-6A1B-482D-A7C3-39C8F40EF24E}"/>
              </a:ext>
            </a:extLst>
          </p:cNvPr>
          <p:cNvSpPr/>
          <p:nvPr/>
        </p:nvSpPr>
        <p:spPr>
          <a:xfrm>
            <a:off x="2820546" y="3477063"/>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 xmlns:a16="http://schemas.microsoft.com/office/drawing/2014/main" id="{5498138E-4323-4ACA-8F87-FE0D92246CF2}"/>
              </a:ext>
            </a:extLst>
          </p:cNvPr>
          <p:cNvSpPr/>
          <p:nvPr/>
        </p:nvSpPr>
        <p:spPr>
          <a:xfrm>
            <a:off x="4189257" y="3463190"/>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 xmlns:a16="http://schemas.microsoft.com/office/drawing/2014/main" id="{769748A9-1BAC-4985-A0B1-E3CE97A23F67}"/>
              </a:ext>
            </a:extLst>
          </p:cNvPr>
          <p:cNvSpPr/>
          <p:nvPr/>
        </p:nvSpPr>
        <p:spPr>
          <a:xfrm>
            <a:off x="5501003" y="3504132"/>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 xmlns:a16="http://schemas.microsoft.com/office/drawing/2014/main" id="{7C30D036-A672-41F2-AD75-3529114A6611}"/>
              </a:ext>
            </a:extLst>
          </p:cNvPr>
          <p:cNvSpPr/>
          <p:nvPr/>
        </p:nvSpPr>
        <p:spPr>
          <a:xfrm>
            <a:off x="6849213" y="3490495"/>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 xmlns:a16="http://schemas.microsoft.com/office/drawing/2014/main" id="{4FA78E22-CC0B-4AC6-8274-C4DA07BC91C3}"/>
              </a:ext>
            </a:extLst>
          </p:cNvPr>
          <p:cNvSpPr/>
          <p:nvPr/>
        </p:nvSpPr>
        <p:spPr>
          <a:xfrm>
            <a:off x="8086878" y="3497430"/>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 xmlns:a16="http://schemas.microsoft.com/office/drawing/2014/main" id="{0EE27004-AB76-4A59-B373-B77FCD28C551}"/>
              </a:ext>
            </a:extLst>
          </p:cNvPr>
          <p:cNvSpPr/>
          <p:nvPr/>
        </p:nvSpPr>
        <p:spPr>
          <a:xfrm>
            <a:off x="9206621" y="3486034"/>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 xmlns:a16="http://schemas.microsoft.com/office/drawing/2014/main" id="{CCE9DC5E-6E6D-4A93-8C3A-0ACE6198E3F5}"/>
              </a:ext>
            </a:extLst>
          </p:cNvPr>
          <p:cNvSpPr/>
          <p:nvPr/>
        </p:nvSpPr>
        <p:spPr>
          <a:xfrm>
            <a:off x="1521825" y="4038765"/>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Internship </a:t>
            </a:r>
          </a:p>
          <a:p>
            <a:pPr algn="ctr"/>
            <a:r>
              <a:rPr lang="en-US" dirty="0">
                <a:solidFill>
                  <a:schemeClr val="bg1"/>
                </a:solidFill>
                <a:latin typeface="Bahnschrift" panose="020B0502040204020203" pitchFamily="34" charset="0"/>
              </a:rPr>
              <a:t>expectation</a:t>
            </a:r>
          </a:p>
        </p:txBody>
      </p:sp>
      <p:sp>
        <p:nvSpPr>
          <p:cNvPr id="40" name="Rectangle 39">
            <a:extLst>
              <a:ext uri="{FF2B5EF4-FFF2-40B4-BE49-F238E27FC236}">
                <a16:creationId xmlns="" xmlns:a16="http://schemas.microsoft.com/office/drawing/2014/main" id="{CB9DB89D-28F0-4055-8745-C5A9DA804C62}"/>
              </a:ext>
            </a:extLst>
          </p:cNvPr>
          <p:cNvSpPr/>
          <p:nvPr/>
        </p:nvSpPr>
        <p:spPr>
          <a:xfrm>
            <a:off x="3002807"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Team</a:t>
            </a:r>
          </a:p>
          <a:p>
            <a:pPr algn="ctr"/>
            <a:r>
              <a:rPr lang="en-US" dirty="0">
                <a:solidFill>
                  <a:schemeClr val="bg1"/>
                </a:solidFill>
                <a:latin typeface="Bahnschrift" panose="020B0502040204020203" pitchFamily="34" charset="0"/>
              </a:rPr>
              <a:t> background</a:t>
            </a:r>
          </a:p>
        </p:txBody>
      </p:sp>
      <p:sp>
        <p:nvSpPr>
          <p:cNvPr id="41" name="Rectangle 40">
            <a:extLst>
              <a:ext uri="{FF2B5EF4-FFF2-40B4-BE49-F238E27FC236}">
                <a16:creationId xmlns="" xmlns:a16="http://schemas.microsoft.com/office/drawing/2014/main" id="{2671A08C-75F0-49E6-93FF-5E1831577DDE}"/>
              </a:ext>
            </a:extLst>
          </p:cNvPr>
          <p:cNvSpPr/>
          <p:nvPr/>
        </p:nvSpPr>
        <p:spPr>
          <a:xfrm>
            <a:off x="4366156" y="4051169"/>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Pain point </a:t>
            </a:r>
          </a:p>
          <a:p>
            <a:pPr algn="ctr"/>
            <a:r>
              <a:rPr lang="en-US" dirty="0">
                <a:solidFill>
                  <a:schemeClr val="bg1"/>
                </a:solidFill>
                <a:latin typeface="Bahnschrift" panose="020B0502040204020203" pitchFamily="34" charset="0"/>
              </a:rPr>
              <a:t>&amp; Solution</a:t>
            </a:r>
          </a:p>
        </p:txBody>
      </p:sp>
      <p:sp>
        <p:nvSpPr>
          <p:cNvPr id="42" name="Rectangle 41">
            <a:extLst>
              <a:ext uri="{FF2B5EF4-FFF2-40B4-BE49-F238E27FC236}">
                <a16:creationId xmlns="" xmlns:a16="http://schemas.microsoft.com/office/drawing/2014/main" id="{D1D39A6E-2E35-4CE5-9BF1-AF82537296C6}"/>
              </a:ext>
            </a:extLst>
          </p:cNvPr>
          <p:cNvSpPr/>
          <p:nvPr/>
        </p:nvSpPr>
        <p:spPr>
          <a:xfrm>
            <a:off x="5670509"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Work </a:t>
            </a:r>
          </a:p>
          <a:p>
            <a:pPr algn="ctr"/>
            <a:r>
              <a:rPr lang="en-US" dirty="0">
                <a:solidFill>
                  <a:schemeClr val="bg1"/>
                </a:solidFill>
                <a:latin typeface="Bahnschrift" panose="020B0502040204020203" pitchFamily="34" charset="0"/>
              </a:rPr>
              <a:t>process</a:t>
            </a:r>
          </a:p>
        </p:txBody>
      </p:sp>
      <p:sp>
        <p:nvSpPr>
          <p:cNvPr id="43" name="Rectangle 42">
            <a:extLst>
              <a:ext uri="{FF2B5EF4-FFF2-40B4-BE49-F238E27FC236}">
                <a16:creationId xmlns="" xmlns:a16="http://schemas.microsoft.com/office/drawing/2014/main" id="{70D1220B-9BC7-4FBF-ABC2-F46432CA6DB7}"/>
              </a:ext>
            </a:extLst>
          </p:cNvPr>
          <p:cNvSpPr/>
          <p:nvPr/>
        </p:nvSpPr>
        <p:spPr>
          <a:xfrm>
            <a:off x="6863707" y="4037967"/>
            <a:ext cx="2681926" cy="369332"/>
          </a:xfrm>
          <a:prstGeom prst="rect">
            <a:avLst/>
          </a:prstGeom>
        </p:spPr>
        <p:txBody>
          <a:bodyPr wrap="square">
            <a:spAutoFit/>
          </a:bodyPr>
          <a:lstStyle/>
          <a:p>
            <a:pPr algn="ctr"/>
            <a:r>
              <a:rPr lang="en-US" dirty="0">
                <a:solidFill>
                  <a:schemeClr val="bg1"/>
                </a:solidFill>
                <a:latin typeface="Bahnschrift" panose="020B0502040204020203" pitchFamily="34" charset="0"/>
              </a:rPr>
              <a:t>Demo</a:t>
            </a:r>
          </a:p>
        </p:txBody>
      </p:sp>
    </p:spTree>
    <p:extLst>
      <p:ext uri="{BB962C8B-B14F-4D97-AF65-F5344CB8AC3E}">
        <p14:creationId xmlns:p14="http://schemas.microsoft.com/office/powerpoint/2010/main" val="271281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Image result for à¹javascript logo">
            <a:extLst>
              <a:ext uri="{FF2B5EF4-FFF2-40B4-BE49-F238E27FC236}">
                <a16:creationId xmlns="" xmlns:a16="http://schemas.microsoft.com/office/drawing/2014/main" id="{2BC7C8D2-8BD3-4790-909D-C9AA5E732EE5}"/>
              </a:ext>
            </a:extLst>
          </p:cNvPr>
          <p:cNvSpPr>
            <a:spLocks noChangeAspect="1" noChangeArrowheads="1"/>
          </p:cNvSpPr>
          <p:nvPr/>
        </p:nvSpPr>
        <p:spPr bwMode="auto">
          <a:xfrm>
            <a:off x="7706909" y="17817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6" name="Picture 12" descr="Image result for mongodb logo">
            <a:extLst>
              <a:ext uri="{FF2B5EF4-FFF2-40B4-BE49-F238E27FC236}">
                <a16:creationId xmlns="" xmlns:a16="http://schemas.microsoft.com/office/drawing/2014/main" id="{41E25D00-1393-47C3-BC4A-A0072D3050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4358" y="3007681"/>
            <a:ext cx="3246874" cy="8569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 xmlns:a16="http://schemas.microsoft.com/office/drawing/2014/main" id="{8696E880-2480-4F73-9ABA-8CA08EEEE9B4}"/>
              </a:ext>
            </a:extLst>
          </p:cNvPr>
          <p:cNvSpPr/>
          <p:nvPr/>
        </p:nvSpPr>
        <p:spPr>
          <a:xfrm>
            <a:off x="392155" y="45106"/>
            <a:ext cx="1129502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a:t>
            </a:r>
            <a:r>
              <a:rPr lang="en-US" sz="7200" dirty="0" smtClean="0">
                <a:solidFill>
                  <a:srgbClr val="0472BF"/>
                </a:solidFill>
                <a:effectLst>
                  <a:outerShdw blurRad="38100" dist="38100" dir="2700000" algn="tl">
                    <a:srgbClr val="000000">
                      <a:alpha val="43137"/>
                    </a:srgbClr>
                  </a:outerShdw>
                </a:effectLst>
                <a:latin typeface="Bahnschrift" panose="020B0502040204020203" pitchFamily="34" charset="0"/>
              </a:rPr>
              <a:t>Database</a:t>
            </a:r>
            <a:endParaRPr lang="en-US" sz="7200" dirty="0">
              <a:solidFill>
                <a:srgbClr val="0472BF"/>
              </a:solidFill>
              <a:effectLst>
                <a:outerShdw blurRad="38100" dist="38100" dir="2700000" algn="tl">
                  <a:srgbClr val="000000">
                    <a:alpha val="43137"/>
                  </a:srgbClr>
                </a:outerShdw>
              </a:effectLst>
              <a:latin typeface="Bahnschrift" panose="020B0502040204020203" pitchFamily="34" charset="0"/>
            </a:endParaRPr>
          </a:p>
        </p:txBody>
      </p:sp>
      <p:sp>
        <p:nvSpPr>
          <p:cNvPr id="16" name="Rectangle 15">
            <a:extLst>
              <a:ext uri="{FF2B5EF4-FFF2-40B4-BE49-F238E27FC236}">
                <a16:creationId xmlns="" xmlns:a16="http://schemas.microsoft.com/office/drawing/2014/main"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0" name="Rectangle 9">
            <a:extLst>
              <a:ext uri="{FF2B5EF4-FFF2-40B4-BE49-F238E27FC236}">
                <a16:creationId xmlns="" xmlns:a16="http://schemas.microsoft.com/office/drawing/2014/main" id="{96B16536-47D0-437D-91D2-1A401AD61ED1}"/>
              </a:ext>
            </a:extLst>
          </p:cNvPr>
          <p:cNvSpPr/>
          <p:nvPr/>
        </p:nvSpPr>
        <p:spPr>
          <a:xfrm>
            <a:off x="5603320" y="3174548"/>
            <a:ext cx="5778269" cy="523220"/>
          </a:xfrm>
          <a:prstGeom prst="rect">
            <a:avLst/>
          </a:prstGeom>
        </p:spPr>
        <p:txBody>
          <a:bodyPr wrap="square">
            <a:spAutoFit/>
          </a:bodyPr>
          <a:lstStyle/>
          <a:p>
            <a:pPr marL="342900" indent="-342900">
              <a:buFont typeface="Arial" panose="020B0604020202020204" pitchFamily="34" charset="0"/>
              <a:buChar char="•"/>
            </a:pP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MongoDB: store tickets data</a:t>
            </a:r>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2699429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29" name="TextBox 28"/>
          <p:cNvSpPr txBox="1"/>
          <p:nvPr/>
        </p:nvSpPr>
        <p:spPr>
          <a:xfrm>
            <a:off x="4804801" y="1838637"/>
            <a:ext cx="2180405"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Demo</a:t>
            </a:r>
            <a:endParaRPr lang="en-US" sz="4400" dirty="0">
              <a:solidFill>
                <a:schemeClr val="bg1"/>
              </a:solidFill>
              <a:latin typeface="Bahnschrift" panose="020B0502040204020203" pitchFamily="34" charset="0"/>
            </a:endParaRPr>
          </a:p>
        </p:txBody>
      </p:sp>
      <p:sp>
        <p:nvSpPr>
          <p:cNvPr id="34" name="Rectangle 33">
            <a:extLst>
              <a:ext uri="{FF2B5EF4-FFF2-40B4-BE49-F238E27FC236}">
                <a16:creationId xmlns="" xmlns:a16="http://schemas.microsoft.com/office/drawing/2014/main" id="{54DB27E2-61DD-46B9-AE46-D9642DC71D18}"/>
              </a:ext>
            </a:extLst>
          </p:cNvPr>
          <p:cNvSpPr/>
          <p:nvPr/>
        </p:nvSpPr>
        <p:spPr>
          <a:xfrm>
            <a:off x="8103070" y="4085247"/>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 </a:t>
            </a:r>
          </a:p>
          <a:p>
            <a:pPr algn="ctr"/>
            <a:r>
              <a:rPr lang="en-US" dirty="0">
                <a:solidFill>
                  <a:schemeClr val="bg1"/>
                </a:solidFill>
                <a:latin typeface="Bahnschrift" panose="020B0502040204020203" pitchFamily="34" charset="0"/>
              </a:rPr>
              <a:t>life</a:t>
            </a:r>
          </a:p>
        </p:txBody>
      </p:sp>
      <p:cxnSp>
        <p:nvCxnSpPr>
          <p:cNvPr id="35" name="Straight Connector 34">
            <a:extLst>
              <a:ext uri="{FF2B5EF4-FFF2-40B4-BE49-F238E27FC236}">
                <a16:creationId xmlns="" xmlns:a16="http://schemas.microsoft.com/office/drawing/2014/main" id="{472BA6F0-9579-4D56-ACAA-949ACE0D59CA}"/>
              </a:ext>
            </a:extLst>
          </p:cNvPr>
          <p:cNvCxnSpPr>
            <a:cxnSpLocks/>
            <a:stCxn id="36" idx="2"/>
            <a:endCxn id="41" idx="6"/>
          </p:cNvCxnSpPr>
          <p:nvPr/>
        </p:nvCxnSpPr>
        <p:spPr>
          <a:xfrm>
            <a:off x="2820546" y="3646569"/>
            <a:ext cx="6725087" cy="897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 xmlns:a16="http://schemas.microsoft.com/office/drawing/2014/main" id="{5157D66F-6A1B-482D-A7C3-39C8F40EF24E}"/>
              </a:ext>
            </a:extLst>
          </p:cNvPr>
          <p:cNvSpPr/>
          <p:nvPr/>
        </p:nvSpPr>
        <p:spPr>
          <a:xfrm>
            <a:off x="2820546" y="3477063"/>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 xmlns:a16="http://schemas.microsoft.com/office/drawing/2014/main" id="{5498138E-4323-4ACA-8F87-FE0D92246CF2}"/>
              </a:ext>
            </a:extLst>
          </p:cNvPr>
          <p:cNvSpPr/>
          <p:nvPr/>
        </p:nvSpPr>
        <p:spPr>
          <a:xfrm>
            <a:off x="4189257" y="346319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 xmlns:a16="http://schemas.microsoft.com/office/drawing/2014/main" id="{769748A9-1BAC-4985-A0B1-E3CE97A23F67}"/>
              </a:ext>
            </a:extLst>
          </p:cNvPr>
          <p:cNvSpPr/>
          <p:nvPr/>
        </p:nvSpPr>
        <p:spPr>
          <a:xfrm>
            <a:off x="5501003" y="3504132"/>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 xmlns:a16="http://schemas.microsoft.com/office/drawing/2014/main" id="{7C30D036-A672-41F2-AD75-3529114A6611}"/>
              </a:ext>
            </a:extLst>
          </p:cNvPr>
          <p:cNvSpPr/>
          <p:nvPr/>
        </p:nvSpPr>
        <p:spPr>
          <a:xfrm>
            <a:off x="6849213" y="3490495"/>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 xmlns:a16="http://schemas.microsoft.com/office/drawing/2014/main" id="{4FA78E22-CC0B-4AC6-8274-C4DA07BC91C3}"/>
              </a:ext>
            </a:extLst>
          </p:cNvPr>
          <p:cNvSpPr/>
          <p:nvPr/>
        </p:nvSpPr>
        <p:spPr>
          <a:xfrm>
            <a:off x="8086878" y="349743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 xmlns:a16="http://schemas.microsoft.com/office/drawing/2014/main" id="{0EE27004-AB76-4A59-B373-B77FCD28C551}"/>
              </a:ext>
            </a:extLst>
          </p:cNvPr>
          <p:cNvSpPr/>
          <p:nvPr/>
        </p:nvSpPr>
        <p:spPr>
          <a:xfrm>
            <a:off x="9206621" y="3486034"/>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CCE9DC5E-6E6D-4A93-8C3A-0ACE6198E3F5}"/>
              </a:ext>
            </a:extLst>
          </p:cNvPr>
          <p:cNvSpPr/>
          <p:nvPr/>
        </p:nvSpPr>
        <p:spPr>
          <a:xfrm>
            <a:off x="1521825" y="4038765"/>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Internship </a:t>
            </a:r>
          </a:p>
          <a:p>
            <a:pPr algn="ctr"/>
            <a:r>
              <a:rPr lang="en-US" dirty="0">
                <a:solidFill>
                  <a:schemeClr val="bg1"/>
                </a:solidFill>
                <a:latin typeface="Bahnschrift" panose="020B0502040204020203" pitchFamily="34" charset="0"/>
              </a:rPr>
              <a:t>expectation</a:t>
            </a:r>
          </a:p>
        </p:txBody>
      </p:sp>
      <p:sp>
        <p:nvSpPr>
          <p:cNvPr id="43" name="Rectangle 42">
            <a:extLst>
              <a:ext uri="{FF2B5EF4-FFF2-40B4-BE49-F238E27FC236}">
                <a16:creationId xmlns="" xmlns:a16="http://schemas.microsoft.com/office/drawing/2014/main" id="{CB9DB89D-28F0-4055-8745-C5A9DA804C62}"/>
              </a:ext>
            </a:extLst>
          </p:cNvPr>
          <p:cNvSpPr/>
          <p:nvPr/>
        </p:nvSpPr>
        <p:spPr>
          <a:xfrm>
            <a:off x="3002807"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Team</a:t>
            </a:r>
          </a:p>
          <a:p>
            <a:pPr algn="ctr"/>
            <a:r>
              <a:rPr lang="en-US" dirty="0">
                <a:solidFill>
                  <a:schemeClr val="bg1"/>
                </a:solidFill>
                <a:latin typeface="Bahnschrift" panose="020B0502040204020203" pitchFamily="34" charset="0"/>
              </a:rPr>
              <a:t> background</a:t>
            </a:r>
          </a:p>
        </p:txBody>
      </p:sp>
      <p:sp>
        <p:nvSpPr>
          <p:cNvPr id="44" name="Rectangle 43">
            <a:extLst>
              <a:ext uri="{FF2B5EF4-FFF2-40B4-BE49-F238E27FC236}">
                <a16:creationId xmlns="" xmlns:a16="http://schemas.microsoft.com/office/drawing/2014/main" id="{2671A08C-75F0-49E6-93FF-5E1831577DDE}"/>
              </a:ext>
            </a:extLst>
          </p:cNvPr>
          <p:cNvSpPr/>
          <p:nvPr/>
        </p:nvSpPr>
        <p:spPr>
          <a:xfrm>
            <a:off x="4366156" y="4051169"/>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Pain point </a:t>
            </a:r>
          </a:p>
          <a:p>
            <a:pPr algn="ctr"/>
            <a:r>
              <a:rPr lang="en-US" dirty="0">
                <a:solidFill>
                  <a:schemeClr val="bg1"/>
                </a:solidFill>
                <a:latin typeface="Bahnschrift" panose="020B0502040204020203" pitchFamily="34" charset="0"/>
              </a:rPr>
              <a:t>&amp; Solution</a:t>
            </a:r>
          </a:p>
        </p:txBody>
      </p:sp>
      <p:sp>
        <p:nvSpPr>
          <p:cNvPr id="45" name="Rectangle 44">
            <a:extLst>
              <a:ext uri="{FF2B5EF4-FFF2-40B4-BE49-F238E27FC236}">
                <a16:creationId xmlns="" xmlns:a16="http://schemas.microsoft.com/office/drawing/2014/main" id="{D1D39A6E-2E35-4CE5-9BF1-AF82537296C6}"/>
              </a:ext>
            </a:extLst>
          </p:cNvPr>
          <p:cNvSpPr/>
          <p:nvPr/>
        </p:nvSpPr>
        <p:spPr>
          <a:xfrm>
            <a:off x="5670509"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Work </a:t>
            </a:r>
          </a:p>
          <a:p>
            <a:pPr algn="ctr"/>
            <a:r>
              <a:rPr lang="en-US" dirty="0">
                <a:solidFill>
                  <a:schemeClr val="bg1"/>
                </a:solidFill>
                <a:latin typeface="Bahnschrift" panose="020B0502040204020203" pitchFamily="34" charset="0"/>
              </a:rPr>
              <a:t>process</a:t>
            </a:r>
          </a:p>
        </p:txBody>
      </p:sp>
      <p:sp>
        <p:nvSpPr>
          <p:cNvPr id="46" name="Rectangle 45">
            <a:extLst>
              <a:ext uri="{FF2B5EF4-FFF2-40B4-BE49-F238E27FC236}">
                <a16:creationId xmlns="" xmlns:a16="http://schemas.microsoft.com/office/drawing/2014/main" id="{70D1220B-9BC7-4FBF-ABC2-F46432CA6DB7}"/>
              </a:ext>
            </a:extLst>
          </p:cNvPr>
          <p:cNvSpPr/>
          <p:nvPr/>
        </p:nvSpPr>
        <p:spPr>
          <a:xfrm>
            <a:off x="6863707" y="4037967"/>
            <a:ext cx="2681926" cy="369332"/>
          </a:xfrm>
          <a:prstGeom prst="rect">
            <a:avLst/>
          </a:prstGeom>
        </p:spPr>
        <p:txBody>
          <a:bodyPr wrap="square">
            <a:spAutoFit/>
          </a:bodyPr>
          <a:lstStyle/>
          <a:p>
            <a:pPr algn="ctr"/>
            <a:r>
              <a:rPr lang="en-US" dirty="0">
                <a:solidFill>
                  <a:schemeClr val="bg1"/>
                </a:solidFill>
                <a:latin typeface="Bahnschrift" panose="020B0502040204020203" pitchFamily="34" charset="0"/>
              </a:rPr>
              <a:t>Demo</a:t>
            </a:r>
          </a:p>
        </p:txBody>
      </p:sp>
      <p:pic>
        <p:nvPicPr>
          <p:cNvPr id="47" name="Picture 46">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2735479" y="3375713"/>
            <a:ext cx="509145" cy="513965"/>
          </a:xfrm>
          <a:prstGeom prst="ellipse">
            <a:avLst/>
          </a:prstGeom>
        </p:spPr>
      </p:pic>
      <p:pic>
        <p:nvPicPr>
          <p:cNvPr id="48" name="Picture 47">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4085959" y="3375713"/>
            <a:ext cx="509145" cy="513965"/>
          </a:xfrm>
          <a:prstGeom prst="ellipse">
            <a:avLst/>
          </a:prstGeom>
        </p:spPr>
      </p:pic>
      <p:pic>
        <p:nvPicPr>
          <p:cNvPr id="49" name="Picture 48">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5383215" y="3398557"/>
            <a:ext cx="509145" cy="513965"/>
          </a:xfrm>
          <a:prstGeom prst="ellipse">
            <a:avLst/>
          </a:prstGeom>
        </p:spPr>
      </p:pic>
      <p:pic>
        <p:nvPicPr>
          <p:cNvPr id="50" name="Picture 49">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6741986" y="3389586"/>
            <a:ext cx="509145" cy="513965"/>
          </a:xfrm>
          <a:prstGeom prst="ellipse">
            <a:avLst/>
          </a:prstGeom>
        </p:spPr>
      </p:pic>
    </p:spTree>
    <p:extLst>
      <p:ext uri="{BB962C8B-B14F-4D97-AF65-F5344CB8AC3E}">
        <p14:creationId xmlns:p14="http://schemas.microsoft.com/office/powerpoint/2010/main" val="4095405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45911" y="1244339"/>
            <a:ext cx="9598289" cy="5394038"/>
          </a:xfrm>
          <a:prstGeom prst="rect">
            <a:avLst/>
          </a:prstGeom>
        </p:spPr>
      </p:pic>
      <p:sp>
        <p:nvSpPr>
          <p:cNvPr id="5" name="Rectangle 4">
            <a:extLst>
              <a:ext uri="{FF2B5EF4-FFF2-40B4-BE49-F238E27FC236}">
                <a16:creationId xmlns="" xmlns:a16="http://schemas.microsoft.com/office/drawing/2014/main" id="{BB7A7BA2-8961-49B0-BAD1-CE13C49F0062}"/>
              </a:ext>
            </a:extLst>
          </p:cNvPr>
          <p:cNvSpPr/>
          <p:nvPr/>
        </p:nvSpPr>
        <p:spPr>
          <a:xfrm>
            <a:off x="3911397" y="161207"/>
            <a:ext cx="4369205"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Home page</a:t>
            </a:r>
          </a:p>
        </p:txBody>
      </p:sp>
      <p:sp>
        <p:nvSpPr>
          <p:cNvPr id="6" name="Rounded Rectangle 5"/>
          <p:cNvSpPr/>
          <p:nvPr/>
        </p:nvSpPr>
        <p:spPr>
          <a:xfrm>
            <a:off x="2864395" y="1484972"/>
            <a:ext cx="4238897"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864395" y="1942172"/>
            <a:ext cx="4704805" cy="5246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864395" y="2458642"/>
            <a:ext cx="7536905" cy="4296282"/>
          </a:xfrm>
          <a:prstGeom prst="roundRect">
            <a:avLst>
              <a:gd name="adj" fmla="val 252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6267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5" name="Rectangle 4">
            <a:extLst>
              <a:ext uri="{FF2B5EF4-FFF2-40B4-BE49-F238E27FC236}">
                <a16:creationId xmlns="" xmlns:a16="http://schemas.microsoft.com/office/drawing/2014/main" id="{BB7A7BA2-8961-49B0-BAD1-CE13C49F0062}"/>
              </a:ext>
            </a:extLst>
          </p:cNvPr>
          <p:cNvSpPr/>
          <p:nvPr/>
        </p:nvSpPr>
        <p:spPr>
          <a:xfrm>
            <a:off x="2402959" y="252679"/>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Team classification</a:t>
            </a:r>
          </a:p>
        </p:txBody>
      </p:sp>
      <p:pic>
        <p:nvPicPr>
          <p:cNvPr id="8" name="team classification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5058" y="1359146"/>
            <a:ext cx="10582672" cy="5346454"/>
          </a:xfrm>
          <a:prstGeom prst="rect">
            <a:avLst/>
          </a:prstGeom>
        </p:spPr>
      </p:pic>
    </p:spTree>
    <p:extLst>
      <p:ext uri="{BB962C8B-B14F-4D97-AF65-F5344CB8AC3E}">
        <p14:creationId xmlns:p14="http://schemas.microsoft.com/office/powerpoint/2010/main" val="3259043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Rectangle 4">
            <a:extLst>
              <a:ext uri="{FF2B5EF4-FFF2-40B4-BE49-F238E27FC236}">
                <a16:creationId xmlns=""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Display dispatcher</a:t>
            </a:r>
          </a:p>
        </p:txBody>
      </p:sp>
      <p:pic>
        <p:nvPicPr>
          <p:cNvPr id="6" name="show dispatch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6812" y="1380788"/>
            <a:ext cx="1507319" cy="5223212"/>
          </a:xfrm>
          <a:prstGeom prst="rect">
            <a:avLst/>
          </a:prstGeom>
        </p:spPr>
      </p:pic>
    </p:spTree>
    <p:extLst>
      <p:ext uri="{BB962C8B-B14F-4D97-AF65-F5344CB8AC3E}">
        <p14:creationId xmlns:p14="http://schemas.microsoft.com/office/powerpoint/2010/main" val="3617319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5" name="Rectangle 4">
            <a:extLst>
              <a:ext uri="{FF2B5EF4-FFF2-40B4-BE49-F238E27FC236}">
                <a16:creationId xmlns=""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pic>
        <p:nvPicPr>
          <p:cNvPr id="6" name="auto refres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9113" y="1380788"/>
            <a:ext cx="9492610" cy="4796175"/>
          </a:xfrm>
          <a:prstGeom prst="rect">
            <a:avLst/>
          </a:prstGeom>
        </p:spPr>
      </p:pic>
    </p:spTree>
    <p:extLst>
      <p:ext uri="{BB962C8B-B14F-4D97-AF65-F5344CB8AC3E}">
        <p14:creationId xmlns:p14="http://schemas.microsoft.com/office/powerpoint/2010/main" val="2914348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a:extLst>
              <a:ext uri="{FF2B5EF4-FFF2-40B4-BE49-F238E27FC236}">
                <a16:creationId xmlns="" xmlns:a16="http://schemas.microsoft.com/office/drawing/2014/main"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smtClean="0">
                <a:solidFill>
                  <a:srgbClr val="3393D4"/>
                </a:solidFill>
                <a:effectLst>
                  <a:outerShdw blurRad="38100" dist="38100" dir="2700000" algn="tl">
                    <a:srgbClr val="000000">
                      <a:alpha val="43137"/>
                    </a:srgbClr>
                  </a:outerShdw>
                </a:effectLst>
                <a:latin typeface="Bahnschrift" panose="020B0502040204020203" pitchFamily="34" charset="0"/>
              </a:rPr>
              <a:t>Job failure filter</a:t>
            </a:r>
            <a:endParaRPr lang="en-US" sz="6000" dirty="0">
              <a:solidFill>
                <a:srgbClr val="3393D4"/>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p:txBody>
          <a:bodyPr/>
          <a:lstStyle/>
          <a:p>
            <a:endParaRPr lang="en-US"/>
          </a:p>
        </p:txBody>
      </p:sp>
      <p:pic>
        <p:nvPicPr>
          <p:cNvPr id="6" name="job failure fil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7282" y="1380788"/>
            <a:ext cx="9492610" cy="4796175"/>
          </a:xfrm>
          <a:prstGeom prst="rect">
            <a:avLst/>
          </a:prstGeom>
        </p:spPr>
      </p:pic>
    </p:spTree>
    <p:extLst>
      <p:ext uri="{BB962C8B-B14F-4D97-AF65-F5344CB8AC3E}">
        <p14:creationId xmlns:p14="http://schemas.microsoft.com/office/powerpoint/2010/main" val="33047333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a:extLst>
              <a:ext uri="{FF2B5EF4-FFF2-40B4-BE49-F238E27FC236}">
                <a16:creationId xmlns="" xmlns:a16="http://schemas.microsoft.com/office/drawing/2014/main" id="{BB7A7BA2-8961-49B0-BAD1-CE13C49F0062}"/>
              </a:ext>
            </a:extLst>
          </p:cNvPr>
          <p:cNvSpPr/>
          <p:nvPr/>
        </p:nvSpPr>
        <p:spPr>
          <a:xfrm>
            <a:off x="2183219" y="289892"/>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Ticket detail</a:t>
            </a:r>
          </a:p>
        </p:txBody>
      </p:sp>
      <p:pic>
        <p:nvPicPr>
          <p:cNvPr id="7" name="tickets detail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65593" y="1305555"/>
            <a:ext cx="9641512" cy="4871408"/>
          </a:xfrm>
          <a:prstGeom prst="rect">
            <a:avLst/>
          </a:prstGeom>
        </p:spPr>
      </p:pic>
    </p:spTree>
    <p:extLst>
      <p:ext uri="{BB962C8B-B14F-4D97-AF65-F5344CB8AC3E}">
        <p14:creationId xmlns:p14="http://schemas.microsoft.com/office/powerpoint/2010/main" val="40489787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D8EFC11-45B9-40BA-8F54-D76894E1BF43}"/>
              </a:ext>
            </a:extLst>
          </p:cNvPr>
          <p:cNvSpPr/>
          <p:nvPr/>
        </p:nvSpPr>
        <p:spPr>
          <a:xfrm>
            <a:off x="392155" y="45106"/>
            <a:ext cx="6018373"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Future work</a:t>
            </a:r>
          </a:p>
        </p:txBody>
      </p:sp>
      <p:sp>
        <p:nvSpPr>
          <p:cNvPr id="5" name="Rectangle 4">
            <a:extLst>
              <a:ext uri="{FF2B5EF4-FFF2-40B4-BE49-F238E27FC236}">
                <a16:creationId xmlns="" xmlns:a16="http://schemas.microsoft.com/office/drawing/2014/main" id="{C57FE552-29E1-4130-9CD8-4CDEE311DDF8}"/>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6" name="Rectangle 5">
            <a:extLst>
              <a:ext uri="{FF2B5EF4-FFF2-40B4-BE49-F238E27FC236}">
                <a16:creationId xmlns="" xmlns:a16="http://schemas.microsoft.com/office/drawing/2014/main" id="{0826F27E-97B9-4F53-9D9B-7524709B41B4}"/>
              </a:ext>
            </a:extLst>
          </p:cNvPr>
          <p:cNvSpPr/>
          <p:nvPr/>
        </p:nvSpPr>
        <p:spPr>
          <a:xfrm>
            <a:off x="5840357" y="281595"/>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2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(4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 name="Rectangle 1"/>
          <p:cNvSpPr/>
          <p:nvPr/>
        </p:nvSpPr>
        <p:spPr>
          <a:xfrm>
            <a:off x="1402831" y="2074875"/>
            <a:ext cx="7696200" cy="2308324"/>
          </a:xfrm>
          <a:prstGeom prst="rect">
            <a:avLst/>
          </a:prstGeom>
        </p:spPr>
        <p:txBody>
          <a:bodyPr wrap="square">
            <a:spAutoFit/>
          </a:bodyPr>
          <a:lstStyle/>
          <a:p>
            <a:pPr marL="800100" marR="0" indent="-457200">
              <a:spcBef>
                <a:spcPts val="0"/>
              </a:spcBef>
              <a:spcAft>
                <a:spcPts val="0"/>
              </a:spcAft>
              <a:buFont typeface="Arial" panose="020B0604020202020204" pitchFamily="34" charset="0"/>
              <a:buChar char="•"/>
            </a:pPr>
            <a:r>
              <a:rPr lang="en-US" sz="3600" dirty="0" smtClean="0">
                <a:solidFill>
                  <a:schemeClr val="bg1"/>
                </a:solidFill>
                <a:effectLst>
                  <a:outerShdw blurRad="38100" dist="38100" dir="2700000" algn="tl">
                    <a:srgbClr val="000000">
                      <a:alpha val="43137"/>
                    </a:srgbClr>
                  </a:outerShdw>
                </a:effectLst>
                <a:latin typeface="Bahnschrift" panose="020B0502040204020203" pitchFamily="34" charset="0"/>
              </a:rPr>
              <a:t>Notification</a:t>
            </a:r>
          </a:p>
          <a:p>
            <a:pPr marL="800100" marR="0" indent="-457200">
              <a:spcBef>
                <a:spcPts val="0"/>
              </a:spcBef>
              <a:spcAft>
                <a:spcPts val="0"/>
              </a:spcAft>
              <a:buFont typeface="Arial" panose="020B0604020202020204" pitchFamily="34" charset="0"/>
              <a:buChar char="•"/>
            </a:pPr>
            <a:r>
              <a:rPr lang="en-US" sz="3600" dirty="0" smtClean="0">
                <a:solidFill>
                  <a:schemeClr val="bg1"/>
                </a:solidFill>
                <a:effectLst>
                  <a:outerShdw blurRad="38100" dist="38100" dir="2700000" algn="tl">
                    <a:srgbClr val="000000">
                      <a:alpha val="43137"/>
                    </a:srgbClr>
                  </a:outerShdw>
                </a:effectLst>
                <a:latin typeface="Bahnschrift" panose="020B0502040204020203" pitchFamily="34" charset="0"/>
              </a:rPr>
              <a:t>Statistics page </a:t>
            </a:r>
            <a:endParaRPr lang="en-US" sz="3600" dirty="0" smtClean="0">
              <a:solidFill>
                <a:schemeClr val="bg1"/>
              </a:solidFill>
              <a:effectLst>
                <a:outerShdw blurRad="38100" dist="38100" dir="2700000" algn="tl">
                  <a:srgbClr val="000000">
                    <a:alpha val="43137"/>
                  </a:srgbClr>
                </a:outerShdw>
              </a:effectLst>
              <a:latin typeface="Bahnschrift" panose="020B0502040204020203" pitchFamily="34" charset="0"/>
            </a:endParaRPr>
          </a:p>
          <a:p>
            <a:pPr marL="800100" marR="0" indent="-457200">
              <a:spcBef>
                <a:spcPts val="0"/>
              </a:spcBef>
              <a:spcAft>
                <a:spcPts val="0"/>
              </a:spcAft>
              <a:buFont typeface="Arial" panose="020B0604020202020204" pitchFamily="34" charset="0"/>
              <a:buChar char="•"/>
            </a:pPr>
            <a:r>
              <a:rPr lang="en-US" sz="3600" dirty="0" smtClean="0">
                <a:solidFill>
                  <a:schemeClr val="bg1"/>
                </a:solidFill>
                <a:effectLst>
                  <a:outerShdw blurRad="38100" dist="38100" dir="2700000" algn="tl">
                    <a:srgbClr val="000000">
                      <a:alpha val="43137"/>
                    </a:srgbClr>
                  </a:outerShdw>
                </a:effectLst>
                <a:latin typeface="Bahnschrift" panose="020B0502040204020203" pitchFamily="34" charset="0"/>
              </a:rPr>
              <a:t>Reassign tickets</a:t>
            </a:r>
          </a:p>
          <a:p>
            <a:pPr marL="800100" marR="0" indent="-457200">
              <a:spcBef>
                <a:spcPts val="0"/>
              </a:spcBef>
              <a:spcAft>
                <a:spcPts val="0"/>
              </a:spcAft>
              <a:buFont typeface="Arial" panose="020B0604020202020204" pitchFamily="34" charset="0"/>
              <a:buChar char="•"/>
            </a:pPr>
            <a:r>
              <a:rPr lang="en-US" sz="3600" dirty="0" smtClean="0">
                <a:solidFill>
                  <a:schemeClr val="bg1"/>
                </a:solidFill>
                <a:effectLst>
                  <a:outerShdw blurRad="38100" dist="38100" dir="2700000" algn="tl">
                    <a:srgbClr val="000000">
                      <a:alpha val="43137"/>
                    </a:srgbClr>
                  </a:outerShdw>
                </a:effectLst>
                <a:latin typeface="Bahnschrift" panose="020B0502040204020203" pitchFamily="34" charset="0"/>
              </a:rPr>
              <a:t>ITSM’s ticket info update</a:t>
            </a:r>
            <a:endParaRPr lang="en-US" sz="3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91616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1051" y="459001"/>
            <a:ext cx="5238750" cy="2716053"/>
          </a:xfrm>
          <a:prstGeom prst="rect">
            <a:avLst/>
          </a:prstGeom>
        </p:spPr>
      </p:pic>
      <p:pic>
        <p:nvPicPr>
          <p:cNvPr id="5" name="Picture 4"/>
          <p:cNvPicPr>
            <a:picLocks noChangeAspect="1"/>
          </p:cNvPicPr>
          <p:nvPr/>
        </p:nvPicPr>
        <p:blipFill>
          <a:blip r:embed="rId3"/>
          <a:stretch>
            <a:fillRect/>
          </a:stretch>
        </p:blipFill>
        <p:spPr>
          <a:xfrm>
            <a:off x="6172198" y="459001"/>
            <a:ext cx="5186235" cy="2684078"/>
          </a:xfrm>
          <a:prstGeom prst="rect">
            <a:avLst/>
          </a:prstGeom>
        </p:spPr>
      </p:pic>
      <p:pic>
        <p:nvPicPr>
          <p:cNvPr id="6" name="Picture 5"/>
          <p:cNvPicPr>
            <a:picLocks noChangeAspect="1"/>
          </p:cNvPicPr>
          <p:nvPr/>
        </p:nvPicPr>
        <p:blipFill>
          <a:blip r:embed="rId4"/>
          <a:stretch>
            <a:fillRect/>
          </a:stretch>
        </p:blipFill>
        <p:spPr>
          <a:xfrm>
            <a:off x="781051" y="3414004"/>
            <a:ext cx="5238750" cy="2675106"/>
          </a:xfrm>
          <a:prstGeom prst="rect">
            <a:avLst/>
          </a:prstGeom>
        </p:spPr>
      </p:pic>
      <p:pic>
        <p:nvPicPr>
          <p:cNvPr id="7" name="Picture 6"/>
          <p:cNvPicPr>
            <a:picLocks noChangeAspect="1"/>
          </p:cNvPicPr>
          <p:nvPr/>
        </p:nvPicPr>
        <p:blipFill>
          <a:blip r:embed="rId5"/>
          <a:stretch>
            <a:fillRect/>
          </a:stretch>
        </p:blipFill>
        <p:spPr>
          <a:xfrm>
            <a:off x="6172198" y="3414004"/>
            <a:ext cx="5186235" cy="2688937"/>
          </a:xfrm>
          <a:prstGeom prst="rect">
            <a:avLst/>
          </a:prstGeom>
        </p:spPr>
      </p:pic>
    </p:spTree>
    <p:extLst>
      <p:ext uri="{BB962C8B-B14F-4D97-AF65-F5344CB8AC3E}">
        <p14:creationId xmlns:p14="http://schemas.microsoft.com/office/powerpoint/2010/main" val="3648252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5468"/>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 xmlns:a16="http://schemas.microsoft.com/office/drawing/2014/main" id="{3F15270D-7362-49FF-8AE6-6558125A4964}"/>
              </a:ext>
            </a:extLst>
          </p:cNvPr>
          <p:cNvGrpSpPr/>
          <p:nvPr/>
        </p:nvGrpSpPr>
        <p:grpSpPr>
          <a:xfrm rot="11183998" flipH="1">
            <a:off x="8688871" y="2903686"/>
            <a:ext cx="2692221" cy="2338389"/>
            <a:chOff x="8970739" y="1133694"/>
            <a:chExt cx="2346007" cy="2338389"/>
          </a:xfrm>
        </p:grpSpPr>
        <p:sp>
          <p:nvSpPr>
            <p:cNvPr id="43" name="Rectangle: Single Corner Snipped 42">
              <a:extLst>
                <a:ext uri="{FF2B5EF4-FFF2-40B4-BE49-F238E27FC236}">
                  <a16:creationId xmlns="" xmlns:a16="http://schemas.microsoft.com/office/drawing/2014/main" id="{448DB871-DAB4-43AE-BDD1-1437A20160A7}"/>
                </a:ext>
              </a:extLst>
            </p:cNvPr>
            <p:cNvSpPr/>
            <p:nvPr/>
          </p:nvSpPr>
          <p:spPr>
            <a:xfrm>
              <a:off x="8970739" y="1133695"/>
              <a:ext cx="2342198" cy="2338388"/>
            </a:xfrm>
            <a:prstGeom prst="snip1Rect">
              <a:avLst/>
            </a:prstGeom>
            <a:solidFill>
              <a:srgbClr val="F3A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 xmlns:a16="http://schemas.microsoft.com/office/drawing/2014/main" id="{29F7A1FA-B743-4FA1-88F7-AF11D6192655}"/>
                </a:ext>
              </a:extLst>
            </p:cNvPr>
            <p:cNvSpPr/>
            <p:nvPr/>
          </p:nvSpPr>
          <p:spPr>
            <a:xfrm rot="5400000" flipH="1">
              <a:off x="10928665" y="1130838"/>
              <a:ext cx="385225" cy="390937"/>
            </a:xfrm>
            <a:prstGeom prst="triangle">
              <a:avLst>
                <a:gd name="adj" fmla="val 0"/>
              </a:avLst>
            </a:prstGeom>
            <a:solidFill>
              <a:srgbClr val="F9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Isosceles Triangle 44">
              <a:extLst>
                <a:ext uri="{FF2B5EF4-FFF2-40B4-BE49-F238E27FC236}">
                  <a16:creationId xmlns="" xmlns:a16="http://schemas.microsoft.com/office/drawing/2014/main" id="{EEB3512B-CFAF-4E97-9A0A-C94CFCD44B43}"/>
                </a:ext>
              </a:extLst>
            </p:cNvPr>
            <p:cNvSpPr/>
            <p:nvPr/>
          </p:nvSpPr>
          <p:spPr>
            <a:xfrm rot="16200000" flipH="1">
              <a:off x="10924856" y="1516063"/>
              <a:ext cx="385225" cy="390937"/>
            </a:xfrm>
            <a:prstGeom prst="triangle">
              <a:avLst>
                <a:gd name="adj" fmla="val 0"/>
              </a:avLst>
            </a:prstGeom>
            <a:solidFill>
              <a:srgbClr val="C6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 xmlns:a16="http://schemas.microsoft.com/office/drawing/2014/main" id="{935A7D47-5299-4AE3-AD11-F272F1B265E0}"/>
              </a:ext>
            </a:extLst>
          </p:cNvPr>
          <p:cNvGrpSpPr/>
          <p:nvPr/>
        </p:nvGrpSpPr>
        <p:grpSpPr>
          <a:xfrm rot="169177">
            <a:off x="5877591" y="579245"/>
            <a:ext cx="2346007" cy="2338389"/>
            <a:chOff x="8970739" y="1133694"/>
            <a:chExt cx="2346007" cy="2338389"/>
          </a:xfrm>
        </p:grpSpPr>
        <p:sp>
          <p:nvSpPr>
            <p:cNvPr id="6" name="Rectangle: Single Corner Snipped 5">
              <a:extLst>
                <a:ext uri="{FF2B5EF4-FFF2-40B4-BE49-F238E27FC236}">
                  <a16:creationId xmlns="" xmlns:a16="http://schemas.microsoft.com/office/drawing/2014/main" id="{8E6F4019-DB37-4557-B7E7-FA8D4DDD2C64}"/>
                </a:ext>
              </a:extLst>
            </p:cNvPr>
            <p:cNvSpPr/>
            <p:nvPr/>
          </p:nvSpPr>
          <p:spPr>
            <a:xfrm>
              <a:off x="8970739" y="1133695"/>
              <a:ext cx="2342198" cy="2338388"/>
            </a:xfrm>
            <a:prstGeom prst="snip1Rect">
              <a:avLst/>
            </a:prstGeom>
            <a:solidFill>
              <a:srgbClr val="EE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 xmlns:a16="http://schemas.microsoft.com/office/drawing/2014/main" id="{5853001F-47A2-40B2-832B-3F8076866532}"/>
                </a:ext>
              </a:extLst>
            </p:cNvPr>
            <p:cNvSpPr/>
            <p:nvPr/>
          </p:nvSpPr>
          <p:spPr>
            <a:xfrm rot="5400000" flipH="1">
              <a:off x="10928665" y="1130838"/>
              <a:ext cx="385225" cy="390937"/>
            </a:xfrm>
            <a:prstGeom prst="triangle">
              <a:avLst>
                <a:gd name="adj" fmla="val 0"/>
              </a:avLst>
            </a:prstGeom>
            <a:solidFill>
              <a:srgbClr val="F6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 xmlns:a16="http://schemas.microsoft.com/office/drawing/2014/main" id="{FFA8DAA8-4538-40C9-A832-2734A6253B12}"/>
                </a:ext>
              </a:extLst>
            </p:cNvPr>
            <p:cNvSpPr/>
            <p:nvPr/>
          </p:nvSpPr>
          <p:spPr>
            <a:xfrm rot="16200000" flipH="1">
              <a:off x="10924856" y="1516063"/>
              <a:ext cx="385225" cy="390937"/>
            </a:xfrm>
            <a:prstGeom prst="triangle">
              <a:avLst>
                <a:gd name="adj" fmla="val 0"/>
              </a:avLst>
            </a:prstGeom>
            <a:solidFill>
              <a:srgbClr val="C27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 xmlns:a16="http://schemas.microsoft.com/office/drawing/2014/main" id="{B51E6B48-3CD7-4F50-8074-D4F1FF16E941}"/>
                </a:ext>
              </a:extLst>
            </p:cNvPr>
            <p:cNvSpPr/>
            <p:nvPr/>
          </p:nvSpPr>
          <p:spPr>
            <a:xfrm flipH="1" flipV="1">
              <a:off x="8970739" y="1133694"/>
              <a:ext cx="1849655" cy="105826"/>
            </a:xfrm>
            <a:prstGeom prst="triangle">
              <a:avLst>
                <a:gd name="adj" fmla="val 100000"/>
              </a:avLst>
            </a:prstGeom>
            <a:solidFill>
              <a:srgbClr val="C37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 xmlns:a16="http://schemas.microsoft.com/office/drawing/2014/main" id="{688B68EF-8BC7-4553-B6EA-0557A7C02538}"/>
              </a:ext>
            </a:extLst>
          </p:cNvPr>
          <p:cNvGrpSpPr/>
          <p:nvPr/>
        </p:nvGrpSpPr>
        <p:grpSpPr>
          <a:xfrm rot="21065967">
            <a:off x="6098092" y="3237313"/>
            <a:ext cx="2346007" cy="2338389"/>
            <a:chOff x="8970739" y="1133694"/>
            <a:chExt cx="2346007" cy="2338389"/>
          </a:xfrm>
        </p:grpSpPr>
        <p:sp>
          <p:nvSpPr>
            <p:cNvPr id="11" name="Rectangle: Single Corner Snipped 10">
              <a:extLst>
                <a:ext uri="{FF2B5EF4-FFF2-40B4-BE49-F238E27FC236}">
                  <a16:creationId xmlns="" xmlns:a16="http://schemas.microsoft.com/office/drawing/2014/main" id="{9D91F967-3DDA-46A2-B406-A14C563D4ABA}"/>
                </a:ext>
              </a:extLst>
            </p:cNvPr>
            <p:cNvSpPr/>
            <p:nvPr/>
          </p:nvSpPr>
          <p:spPr>
            <a:xfrm>
              <a:off x="8970739" y="1133695"/>
              <a:ext cx="2342198" cy="2338388"/>
            </a:xfrm>
            <a:prstGeom prst="snip1Rect">
              <a:avLst/>
            </a:prstGeom>
            <a:solidFill>
              <a:srgbClr val="67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 xmlns:a16="http://schemas.microsoft.com/office/drawing/2014/main" id="{F985303C-8009-422F-BF04-50D9087C749E}"/>
                </a:ext>
              </a:extLst>
            </p:cNvPr>
            <p:cNvSpPr/>
            <p:nvPr/>
          </p:nvSpPr>
          <p:spPr>
            <a:xfrm rot="5400000" flipH="1">
              <a:off x="10928665" y="1130838"/>
              <a:ext cx="385225" cy="390937"/>
            </a:xfrm>
            <a:prstGeom prst="triangle">
              <a:avLst>
                <a:gd name="adj" fmla="val 0"/>
              </a:avLst>
            </a:prstGeom>
            <a:solidFill>
              <a:srgbClr val="C2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 xmlns:a16="http://schemas.microsoft.com/office/drawing/2014/main" id="{7E0AABDF-7E94-4E3C-B66A-4D2AFBA9E257}"/>
                </a:ext>
              </a:extLst>
            </p:cNvPr>
            <p:cNvSpPr/>
            <p:nvPr/>
          </p:nvSpPr>
          <p:spPr>
            <a:xfrm rot="16200000" flipH="1">
              <a:off x="10924856" y="1516063"/>
              <a:ext cx="385225" cy="390937"/>
            </a:xfrm>
            <a:prstGeom prst="triangle">
              <a:avLst>
                <a:gd name="adj" fmla="val 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 xmlns:a16="http://schemas.microsoft.com/office/drawing/2014/main" id="{DA40254A-82BE-409A-9696-5059B63722CD}"/>
                </a:ext>
              </a:extLst>
            </p:cNvPr>
            <p:cNvSpPr/>
            <p:nvPr/>
          </p:nvSpPr>
          <p:spPr>
            <a:xfrm flipH="1" flipV="1">
              <a:off x="8970739" y="1133694"/>
              <a:ext cx="1849655" cy="105826"/>
            </a:xfrm>
            <a:prstGeom prst="triangle">
              <a:avLst>
                <a:gd name="adj" fmla="val 10000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Folded Corner 18">
            <a:extLst>
              <a:ext uri="{FF2B5EF4-FFF2-40B4-BE49-F238E27FC236}">
                <a16:creationId xmlns="" xmlns:a16="http://schemas.microsoft.com/office/drawing/2014/main" id="{F5D1A2BF-2D0E-4A66-9F9E-9E8B66A22C4F}"/>
              </a:ext>
            </a:extLst>
          </p:cNvPr>
          <p:cNvSpPr/>
          <p:nvPr/>
        </p:nvSpPr>
        <p:spPr>
          <a:xfrm>
            <a:off x="8537269" y="491761"/>
            <a:ext cx="2338396" cy="2391302"/>
          </a:xfrm>
          <a:prstGeom prst="foldedCorner">
            <a:avLst>
              <a:gd name="adj" fmla="val 32128"/>
            </a:avLst>
          </a:prstGeom>
          <a:solidFill>
            <a:srgbClr val="F2C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F5D0F734-8D13-4321-BB96-1191387F8EE5}"/>
              </a:ext>
            </a:extLst>
          </p:cNvPr>
          <p:cNvSpPr/>
          <p:nvPr/>
        </p:nvSpPr>
        <p:spPr>
          <a:xfrm>
            <a:off x="463616" y="16273"/>
            <a:ext cx="5017720" cy="1200329"/>
          </a:xfrm>
          <a:prstGeom prst="rect">
            <a:avLst/>
          </a:prstGeom>
        </p:spPr>
        <p:txBody>
          <a:bodyPr wrap="non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Expectation</a:t>
            </a:r>
            <a:endParaRPr lang="en-US" sz="7200" dirty="0">
              <a:effectLst>
                <a:outerShdw blurRad="38100" dist="38100" dir="2700000" algn="tl">
                  <a:srgbClr val="000000">
                    <a:alpha val="43137"/>
                  </a:srgbClr>
                </a:outerShdw>
              </a:effectLst>
              <a:latin typeface="Bahnschrift" panose="020B0502040204020203" pitchFamily="34" charset="0"/>
            </a:endParaRPr>
          </a:p>
        </p:txBody>
      </p:sp>
      <p:sp>
        <p:nvSpPr>
          <p:cNvPr id="26" name="Rectangle 25">
            <a:extLst>
              <a:ext uri="{FF2B5EF4-FFF2-40B4-BE49-F238E27FC236}">
                <a16:creationId xmlns="" xmlns:a16="http://schemas.microsoft.com/office/drawing/2014/main" id="{7B66E531-7489-4A84-897E-5B33494DA41C}"/>
              </a:ext>
            </a:extLst>
          </p:cNvPr>
          <p:cNvSpPr/>
          <p:nvPr/>
        </p:nvSpPr>
        <p:spPr>
          <a:xfrm rot="253677">
            <a:off x="6252816" y="1271914"/>
            <a:ext cx="1531188" cy="830997"/>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Technical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skills</a:t>
            </a:r>
            <a:endParaRPr lang="en-US" sz="2400" dirty="0">
              <a:effectLst>
                <a:outerShdw blurRad="38100" dist="38100" dir="2700000" algn="tl">
                  <a:srgbClr val="000000">
                    <a:alpha val="43137"/>
                  </a:srgbClr>
                </a:outerShdw>
              </a:effectLst>
            </a:endParaRPr>
          </a:p>
        </p:txBody>
      </p:sp>
      <p:sp>
        <p:nvSpPr>
          <p:cNvPr id="27" name="Rectangle 26">
            <a:extLst>
              <a:ext uri="{FF2B5EF4-FFF2-40B4-BE49-F238E27FC236}">
                <a16:creationId xmlns="" xmlns:a16="http://schemas.microsoft.com/office/drawing/2014/main" id="{0600C68B-8130-41D2-9ABB-9FDCC3CA7B0A}"/>
              </a:ext>
            </a:extLst>
          </p:cNvPr>
          <p:cNvSpPr/>
          <p:nvPr/>
        </p:nvSpPr>
        <p:spPr>
          <a:xfrm>
            <a:off x="8833525" y="1078803"/>
            <a:ext cx="1704313" cy="1200329"/>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Working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experience</a:t>
            </a:r>
          </a:p>
          <a:p>
            <a:endParaRPr lang="en-US" sz="2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 xmlns:a16="http://schemas.microsoft.com/office/drawing/2014/main" id="{B593C028-7B4A-4BC1-8B00-A1539276E909}"/>
              </a:ext>
            </a:extLst>
          </p:cNvPr>
          <p:cNvSpPr/>
          <p:nvPr/>
        </p:nvSpPr>
        <p:spPr>
          <a:xfrm rot="20995479">
            <a:off x="6301976" y="4048177"/>
            <a:ext cx="1826141"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New friends</a:t>
            </a:r>
          </a:p>
        </p:txBody>
      </p:sp>
      <p:pic>
        <p:nvPicPr>
          <p:cNvPr id="30" name="Picture 29">
            <a:extLst>
              <a:ext uri="{FF2B5EF4-FFF2-40B4-BE49-F238E27FC236}">
                <a16:creationId xmlns="" xmlns:a16="http://schemas.microsoft.com/office/drawing/2014/main" id="{F0196976-4C04-4386-A746-B58915C3321C}"/>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r="37454"/>
          <a:stretch/>
        </p:blipFill>
        <p:spPr>
          <a:xfrm>
            <a:off x="30590" y="1927168"/>
            <a:ext cx="4960510" cy="4930832"/>
          </a:xfrm>
          <a:prstGeom prst="rect">
            <a:avLst/>
          </a:prstGeom>
        </p:spPr>
      </p:pic>
      <p:sp>
        <p:nvSpPr>
          <p:cNvPr id="23" name="Rectangle 22">
            <a:extLst>
              <a:ext uri="{FF2B5EF4-FFF2-40B4-BE49-F238E27FC236}">
                <a16:creationId xmlns="" xmlns:a16="http://schemas.microsoft.com/office/drawing/2014/main" id="{8B37A405-BE86-4752-9F12-766DE4B5DA50}"/>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 xmlns:a16="http://schemas.microsoft.com/office/drawing/2014/main" id="{B593C028-7B4A-4BC1-8B00-A1539276E909}"/>
              </a:ext>
            </a:extLst>
          </p:cNvPr>
          <p:cNvSpPr/>
          <p:nvPr/>
        </p:nvSpPr>
        <p:spPr>
          <a:xfrm rot="396212">
            <a:off x="8928906" y="3856070"/>
            <a:ext cx="2164375"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Finding myself</a:t>
            </a:r>
          </a:p>
        </p:txBody>
      </p:sp>
    </p:spTree>
    <p:extLst>
      <p:ext uri="{BB962C8B-B14F-4D97-AF65-F5344CB8AC3E}">
        <p14:creationId xmlns:p14="http://schemas.microsoft.com/office/powerpoint/2010/main" val="34835804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B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A4135476-65A0-4F52-B4C6-A0F0086E0BDE}"/>
              </a:ext>
            </a:extLst>
          </p:cNvPr>
          <p:cNvSpPr/>
          <p:nvPr/>
        </p:nvSpPr>
        <p:spPr>
          <a:xfrm>
            <a:off x="392155" y="45106"/>
            <a:ext cx="8694695"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Benefit to team</a:t>
            </a:r>
          </a:p>
        </p:txBody>
      </p:sp>
      <p:sp>
        <p:nvSpPr>
          <p:cNvPr id="7" name="Rectangle 6">
            <a:extLst>
              <a:ext uri="{FF2B5EF4-FFF2-40B4-BE49-F238E27FC236}">
                <a16:creationId xmlns="" xmlns:a16="http://schemas.microsoft.com/office/drawing/2014/main" id="{54F3EA3E-DD05-42EF-A741-A1CD7CEE18EC}"/>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1" name="Rectangle 10">
            <a:extLst>
              <a:ext uri="{FF2B5EF4-FFF2-40B4-BE49-F238E27FC236}">
                <a16:creationId xmlns="" xmlns:a16="http://schemas.microsoft.com/office/drawing/2014/main" id="{5443F1F1-DF8C-4425-A519-AEC48F14CDB4}"/>
              </a:ext>
            </a:extLst>
          </p:cNvPr>
          <p:cNvSpPr/>
          <p:nvPr/>
        </p:nvSpPr>
        <p:spPr>
          <a:xfrm>
            <a:off x="2006963" y="1245435"/>
            <a:ext cx="7182430" cy="830997"/>
          </a:xfrm>
          <a:prstGeom prst="rect">
            <a:avLst/>
          </a:prstGeom>
        </p:spPr>
        <p:txBody>
          <a:bodyPr wrap="square">
            <a:spAutoFit/>
          </a:bodyPr>
          <a:lstStyle/>
          <a:p>
            <a:r>
              <a:rPr lang="en-US" sz="4800" dirty="0">
                <a:solidFill>
                  <a:srgbClr val="FAB10D"/>
                </a:solidFill>
                <a:effectLst>
                  <a:outerShdw blurRad="38100" dist="38100" dir="2700000" algn="tl">
                    <a:srgbClr val="000000">
                      <a:alpha val="43137"/>
                    </a:srgbClr>
                  </a:outerShdw>
                </a:effectLst>
                <a:latin typeface="Bahnschrift" panose="020B0502040204020203" pitchFamily="34" charset="0"/>
              </a:rPr>
              <a:t>Reduce </a:t>
            </a:r>
            <a:r>
              <a:rPr lang="en-US" sz="4800" dirty="0" smtClean="0">
                <a:solidFill>
                  <a:srgbClr val="FAB10D"/>
                </a:solidFill>
                <a:effectLst>
                  <a:outerShdw blurRad="38100" dist="38100" dir="2700000" algn="tl">
                    <a:srgbClr val="000000">
                      <a:alpha val="43137"/>
                    </a:srgbClr>
                  </a:outerShdw>
                </a:effectLst>
                <a:latin typeface="Bahnschrift" panose="020B0502040204020203" pitchFamily="34" charset="0"/>
              </a:rPr>
              <a:t>time </a:t>
            </a:r>
            <a:r>
              <a:rPr lang="en-US" sz="4800" dirty="0">
                <a:solidFill>
                  <a:srgbClr val="FAB10D"/>
                </a:solidFill>
                <a:effectLst>
                  <a:outerShdw blurRad="38100" dist="38100" dir="2700000" algn="tl">
                    <a:srgbClr val="000000">
                      <a:alpha val="43137"/>
                    </a:srgbClr>
                  </a:outerShdw>
                </a:effectLst>
                <a:latin typeface="Bahnschrift" panose="020B0502040204020203" pitchFamily="34" charset="0"/>
              </a:rPr>
              <a:t>usage</a:t>
            </a:r>
          </a:p>
        </p:txBody>
      </p:sp>
      <p:sp>
        <p:nvSpPr>
          <p:cNvPr id="12" name="Rectangle 11">
            <a:extLst>
              <a:ext uri="{FF2B5EF4-FFF2-40B4-BE49-F238E27FC236}">
                <a16:creationId xmlns="" xmlns:a16="http://schemas.microsoft.com/office/drawing/2014/main" id="{E4222B86-8E42-41D2-94E2-A4AC1DFBFAF3}"/>
              </a:ext>
            </a:extLst>
          </p:cNvPr>
          <p:cNvSpPr/>
          <p:nvPr/>
        </p:nvSpPr>
        <p:spPr>
          <a:xfrm>
            <a:off x="2006963" y="1984099"/>
            <a:ext cx="6190951" cy="830997"/>
          </a:xfrm>
          <a:prstGeom prst="rect">
            <a:avLst/>
          </a:prstGeom>
        </p:spPr>
        <p:txBody>
          <a:bodyPr wrap="square">
            <a:spAutoFit/>
          </a:bodyPr>
          <a:lstStyle/>
          <a:p>
            <a:r>
              <a:rPr lang="en-US" sz="4800" dirty="0" smtClean="0">
                <a:solidFill>
                  <a:srgbClr val="FAB10D"/>
                </a:solidFill>
                <a:effectLst>
                  <a:outerShdw blurRad="38100" dist="38100" dir="2700000" algn="tl">
                    <a:srgbClr val="000000">
                      <a:alpha val="43137"/>
                    </a:srgbClr>
                  </a:outerShdw>
                </a:effectLst>
                <a:latin typeface="Bahnschrift" panose="020B0502040204020203" pitchFamily="34" charset="0"/>
              </a:rPr>
              <a:t>Reduce effort</a:t>
            </a:r>
            <a:endParaRPr lang="en-US" sz="4800" dirty="0">
              <a:solidFill>
                <a:srgbClr val="FAB10D"/>
              </a:solidFill>
              <a:effectLst>
                <a:outerShdw blurRad="38100" dist="38100" dir="2700000" algn="tl">
                  <a:srgbClr val="000000">
                    <a:alpha val="43137"/>
                  </a:srgbClr>
                </a:outerShdw>
              </a:effectLst>
              <a:latin typeface="Bahnschrift" panose="020B0502040204020203" pitchFamily="34" charset="0"/>
            </a:endParaRPr>
          </a:p>
        </p:txBody>
      </p:sp>
      <p:pic>
        <p:nvPicPr>
          <p:cNvPr id="16" name="Picture 15">
            <a:extLst>
              <a:ext uri="{FF2B5EF4-FFF2-40B4-BE49-F238E27FC236}">
                <a16:creationId xmlns="" xmlns:a16="http://schemas.microsoft.com/office/drawing/2014/main" id="{B0AC1F00-2834-4DA0-9143-C9336907C925}"/>
              </a:ext>
            </a:extLst>
          </p:cNvPr>
          <p:cNvPicPr>
            <a:picLocks noChangeAspect="1"/>
          </p:cNvPicPr>
          <p:nvPr/>
        </p:nvPicPr>
        <p:blipFill rotWithShape="1">
          <a:blip r:embed="rId3">
            <a:clrChange>
              <a:clrFrom>
                <a:srgbClr val="FFFFFF"/>
              </a:clrFrom>
              <a:clrTo>
                <a:srgbClr val="FFFFFF">
                  <a:alpha val="0"/>
                </a:srgbClr>
              </a:clrTo>
            </a:clrChange>
          </a:blip>
          <a:srcRect l="19778" t="22224" r="21889" b="21443"/>
          <a:stretch/>
        </p:blipFill>
        <p:spPr>
          <a:xfrm>
            <a:off x="9189393" y="1316983"/>
            <a:ext cx="1381601" cy="1334232"/>
          </a:xfrm>
          <a:prstGeom prst="rect">
            <a:avLst/>
          </a:prstGeom>
        </p:spPr>
      </p:pic>
      <p:pic>
        <p:nvPicPr>
          <p:cNvPr id="21" name="Picture 20">
            <a:extLst>
              <a:ext uri="{FF2B5EF4-FFF2-40B4-BE49-F238E27FC236}">
                <a16:creationId xmlns="" xmlns:a16="http://schemas.microsoft.com/office/drawing/2014/main" id="{AA053DF6-AB96-4C5F-B9FC-CEC647934B4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8751" y="3873254"/>
            <a:ext cx="3770950" cy="2939640"/>
          </a:xfrm>
          <a:prstGeom prst="rect">
            <a:avLst/>
          </a:prstGeom>
        </p:spPr>
      </p:pic>
      <p:sp>
        <p:nvSpPr>
          <p:cNvPr id="8" name="Rectangle 7">
            <a:extLst>
              <a:ext uri="{FF2B5EF4-FFF2-40B4-BE49-F238E27FC236}">
                <a16:creationId xmlns="" xmlns:a16="http://schemas.microsoft.com/office/drawing/2014/main" id="{E4222B86-8E42-41D2-94E2-A4AC1DFBFAF3}"/>
              </a:ext>
            </a:extLst>
          </p:cNvPr>
          <p:cNvSpPr/>
          <p:nvPr/>
        </p:nvSpPr>
        <p:spPr>
          <a:xfrm>
            <a:off x="4267264" y="3031091"/>
            <a:ext cx="6083236" cy="769441"/>
          </a:xfrm>
          <a:prstGeom prst="rect">
            <a:avLst/>
          </a:prstGeom>
        </p:spPr>
        <p:txBody>
          <a:bodyPr wrap="square">
            <a:spAutoFit/>
          </a:bodyPr>
          <a:lstStyle/>
          <a:p>
            <a:r>
              <a:rPr lang="en-US" sz="4400" dirty="0" smtClean="0">
                <a:solidFill>
                  <a:schemeClr val="bg1"/>
                </a:solidFill>
                <a:effectLst>
                  <a:outerShdw blurRad="38100" dist="38100" dir="2700000" algn="tl">
                    <a:srgbClr val="000000">
                      <a:alpha val="43137"/>
                    </a:srgbClr>
                  </a:outerShdw>
                </a:effectLst>
                <a:latin typeface="Bahnschrift" panose="020B0502040204020203" pitchFamily="34" charset="0"/>
              </a:rPr>
              <a:t>~400 tickets per month</a:t>
            </a:r>
            <a:endParaRPr lang="en-US" sz="4400" dirty="0">
              <a:solidFill>
                <a:srgbClr val="C00000"/>
              </a:solidFill>
              <a:effectLst>
                <a:outerShdw blurRad="38100" dist="38100" dir="2700000" algn="tl">
                  <a:srgbClr val="000000">
                    <a:alpha val="43137"/>
                  </a:srgbClr>
                </a:outerShdw>
              </a:effectLst>
              <a:latin typeface="Bahnschrift" panose="020B0502040204020203" pitchFamily="34" charset="0"/>
            </a:endParaRPr>
          </a:p>
        </p:txBody>
      </p:sp>
      <p:sp>
        <p:nvSpPr>
          <p:cNvPr id="9" name="Rectangle 8">
            <a:extLst>
              <a:ext uri="{FF2B5EF4-FFF2-40B4-BE49-F238E27FC236}">
                <a16:creationId xmlns="" xmlns:a16="http://schemas.microsoft.com/office/drawing/2014/main" id="{E4222B86-8E42-41D2-94E2-A4AC1DFBFAF3}"/>
              </a:ext>
            </a:extLst>
          </p:cNvPr>
          <p:cNvSpPr/>
          <p:nvPr/>
        </p:nvSpPr>
        <p:spPr>
          <a:xfrm>
            <a:off x="4375182" y="4763386"/>
            <a:ext cx="5867399" cy="1569660"/>
          </a:xfrm>
          <a:prstGeom prst="rect">
            <a:avLst/>
          </a:prstGeom>
        </p:spPr>
        <p:txBody>
          <a:bodyPr wrap="square">
            <a:spAutoFit/>
          </a:bodyPr>
          <a:lstStyle/>
          <a:p>
            <a:r>
              <a:rPr lang="en-US" sz="4800" dirty="0" smtClean="0">
                <a:solidFill>
                  <a:schemeClr val="bg1"/>
                </a:solidFill>
                <a:effectLst>
                  <a:outerShdw blurRad="38100" dist="38100" dir="2700000" algn="tl">
                    <a:srgbClr val="000000">
                      <a:alpha val="43137"/>
                    </a:srgbClr>
                  </a:outerShdw>
                </a:effectLst>
                <a:latin typeface="Bahnschrift" panose="020B0502040204020203" pitchFamily="34" charset="0"/>
              </a:rPr>
              <a:t>TDAS: ¼ of tickets</a:t>
            </a:r>
          </a:p>
          <a:p>
            <a:r>
              <a:rPr lang="en-US" sz="4800" dirty="0" smtClean="0">
                <a:solidFill>
                  <a:schemeClr val="bg1"/>
                </a:solidFill>
                <a:effectLst>
                  <a:outerShdw blurRad="38100" dist="38100" dir="2700000" algn="tl">
                    <a:srgbClr val="000000">
                      <a:alpha val="43137"/>
                    </a:srgbClr>
                  </a:outerShdw>
                </a:effectLst>
                <a:latin typeface="Bahnschrift" panose="020B0502040204020203" pitchFamily="34" charset="0"/>
              </a:rPr>
              <a:t>(100 tickets/ month)</a:t>
            </a:r>
            <a:endParaRPr lang="en-US" sz="4800" dirty="0">
              <a:solidFill>
                <a:srgbClr val="C00000"/>
              </a:solidFill>
              <a:effectLst>
                <a:outerShdw blurRad="38100" dist="38100" dir="2700000" algn="tl">
                  <a:srgbClr val="000000">
                    <a:alpha val="43137"/>
                  </a:srgbClr>
                </a:outerShdw>
              </a:effectLst>
              <a:latin typeface="Bahnschrift" panose="020B0502040204020203" pitchFamily="34" charset="0"/>
            </a:endParaRPr>
          </a:p>
        </p:txBody>
      </p:sp>
      <p:sp>
        <p:nvSpPr>
          <p:cNvPr id="10" name="Rectangle 9">
            <a:extLst>
              <a:ext uri="{FF2B5EF4-FFF2-40B4-BE49-F238E27FC236}">
                <a16:creationId xmlns="" xmlns:a16="http://schemas.microsoft.com/office/drawing/2014/main" id="{E4222B86-8E42-41D2-94E2-A4AC1DFBFAF3}"/>
              </a:ext>
            </a:extLst>
          </p:cNvPr>
          <p:cNvSpPr/>
          <p:nvPr/>
        </p:nvSpPr>
        <p:spPr>
          <a:xfrm>
            <a:off x="4386158" y="3773778"/>
            <a:ext cx="6083236" cy="769441"/>
          </a:xfrm>
          <a:prstGeom prst="rect">
            <a:avLst/>
          </a:prstGeom>
        </p:spPr>
        <p:txBody>
          <a:bodyPr wrap="square">
            <a:spAutoFit/>
          </a:bodyPr>
          <a:lstStyle/>
          <a:p>
            <a:r>
              <a:rPr lang="en-US" sz="4400" dirty="0" smtClean="0">
                <a:solidFill>
                  <a:schemeClr val="bg1"/>
                </a:solidFill>
                <a:effectLst>
                  <a:outerShdw blurRad="38100" dist="38100" dir="2700000" algn="tl">
                    <a:srgbClr val="000000">
                      <a:alpha val="43137"/>
                    </a:srgbClr>
                  </a:outerShdw>
                </a:effectLst>
                <a:latin typeface="Bahnschrift" panose="020B0502040204020203" pitchFamily="34" charset="0"/>
              </a:rPr>
              <a:t>4,800 tickets per year</a:t>
            </a:r>
            <a:endParaRPr lang="en-US" sz="4400" dirty="0">
              <a:solidFill>
                <a:srgbClr val="C0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765043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B0B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5443F1F1-DF8C-4425-A519-AEC48F14CDB4}"/>
              </a:ext>
            </a:extLst>
          </p:cNvPr>
          <p:cNvSpPr/>
          <p:nvPr/>
        </p:nvSpPr>
        <p:spPr>
          <a:xfrm>
            <a:off x="1156063" y="801884"/>
            <a:ext cx="7182430" cy="1200329"/>
          </a:xfrm>
          <a:prstGeom prst="rect">
            <a:avLst/>
          </a:prstGeom>
        </p:spPr>
        <p:txBody>
          <a:bodyPr wrap="square">
            <a:spAutoFit/>
          </a:bodyPr>
          <a:lstStyle/>
          <a:p>
            <a:r>
              <a:rPr lang="en-US" sz="7200" dirty="0" smtClean="0">
                <a:solidFill>
                  <a:srgbClr val="FAB10D"/>
                </a:solidFill>
                <a:effectLst>
                  <a:outerShdw blurRad="38100" dist="38100" dir="2700000" algn="tl">
                    <a:srgbClr val="000000">
                      <a:alpha val="43137"/>
                    </a:srgbClr>
                  </a:outerShdw>
                </a:effectLst>
                <a:latin typeface="Bahnschrift" panose="020B0502040204020203" pitchFamily="34" charset="0"/>
              </a:rPr>
              <a:t>Accuracy </a:t>
            </a:r>
            <a:endParaRPr lang="en-US" sz="7200" dirty="0">
              <a:solidFill>
                <a:srgbClr val="FAB10D"/>
              </a:solidFill>
              <a:effectLst>
                <a:outerShdw blurRad="38100" dist="38100" dir="2700000" algn="tl">
                  <a:srgbClr val="000000">
                    <a:alpha val="43137"/>
                  </a:srgbClr>
                </a:outerShdw>
              </a:effectLst>
              <a:latin typeface="Bahnschrift" panose="020B0502040204020203" pitchFamily="34" charset="0"/>
            </a:endParaRPr>
          </a:p>
        </p:txBody>
      </p:sp>
      <p:sp>
        <p:nvSpPr>
          <p:cNvPr id="6" name="Rectangle 5">
            <a:extLst>
              <a:ext uri="{FF2B5EF4-FFF2-40B4-BE49-F238E27FC236}">
                <a16:creationId xmlns="" xmlns:a16="http://schemas.microsoft.com/office/drawing/2014/main" id="{5443F1F1-DF8C-4425-A519-AEC48F14CDB4}"/>
              </a:ext>
            </a:extLst>
          </p:cNvPr>
          <p:cNvSpPr/>
          <p:nvPr/>
        </p:nvSpPr>
        <p:spPr>
          <a:xfrm>
            <a:off x="5651863" y="801884"/>
            <a:ext cx="7182430" cy="1446550"/>
          </a:xfrm>
          <a:prstGeom prst="rect">
            <a:avLst/>
          </a:prstGeom>
        </p:spPr>
        <p:txBody>
          <a:bodyPr wrap="square">
            <a:spAutoFit/>
          </a:bodyPr>
          <a:lstStyle/>
          <a:p>
            <a:r>
              <a:rPr lang="en-US" sz="8800" dirty="0" smtClean="0">
                <a:solidFill>
                  <a:schemeClr val="accent4"/>
                </a:solidFill>
                <a:effectLst>
                  <a:outerShdw blurRad="38100" dist="38100" dir="2700000" algn="tl">
                    <a:srgbClr val="000000">
                      <a:alpha val="43137"/>
                    </a:srgbClr>
                  </a:outerShdw>
                </a:effectLst>
                <a:latin typeface="Bahnschrift" panose="020B0502040204020203" pitchFamily="34" charset="0"/>
              </a:rPr>
              <a:t>87.5%</a:t>
            </a:r>
            <a:endParaRPr lang="en-US" sz="8800" dirty="0">
              <a:solidFill>
                <a:schemeClr val="accent4"/>
              </a:solidFill>
              <a:effectLst>
                <a:outerShdw blurRad="38100" dist="38100" dir="2700000" algn="tl">
                  <a:srgbClr val="000000">
                    <a:alpha val="43137"/>
                  </a:srgbClr>
                </a:outerShdw>
              </a:effectLst>
              <a:latin typeface="Bahnschrift" panose="020B0502040204020203" pitchFamily="34" charset="0"/>
            </a:endParaRPr>
          </a:p>
        </p:txBody>
      </p:sp>
      <p:sp>
        <p:nvSpPr>
          <p:cNvPr id="7" name="Rectangle 6">
            <a:extLst>
              <a:ext uri="{FF2B5EF4-FFF2-40B4-BE49-F238E27FC236}">
                <a16:creationId xmlns="" xmlns:a16="http://schemas.microsoft.com/office/drawing/2014/main" id="{5443F1F1-DF8C-4425-A519-AEC48F14CDB4}"/>
              </a:ext>
            </a:extLst>
          </p:cNvPr>
          <p:cNvSpPr/>
          <p:nvPr/>
        </p:nvSpPr>
        <p:spPr>
          <a:xfrm>
            <a:off x="1156062" y="2808484"/>
            <a:ext cx="8495937" cy="1754326"/>
          </a:xfrm>
          <a:prstGeom prst="rect">
            <a:avLst/>
          </a:prstGeom>
        </p:spPr>
        <p:txBody>
          <a:bodyPr wrap="square">
            <a:spAutoFit/>
          </a:bodyPr>
          <a:lstStyle/>
          <a:p>
            <a:r>
              <a:rPr lang="en-US" sz="5400" dirty="0" smtClean="0">
                <a:solidFill>
                  <a:schemeClr val="bg1"/>
                </a:solidFill>
                <a:effectLst>
                  <a:outerShdw blurRad="38100" dist="38100" dir="2700000" algn="tl">
                    <a:srgbClr val="000000">
                      <a:alpha val="43137"/>
                    </a:srgbClr>
                  </a:outerShdw>
                </a:effectLst>
                <a:latin typeface="Bahnschrift" panose="020B0502040204020203" pitchFamily="34" charset="0"/>
              </a:rPr>
              <a:t>From 40 tickets example (closed ticket)</a:t>
            </a:r>
            <a:endParaRPr lang="en-US" sz="5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8368529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ave 5">
            <a:extLst>
              <a:ext uri="{FF2B5EF4-FFF2-40B4-BE49-F238E27FC236}">
                <a16:creationId xmlns="" xmlns:a16="http://schemas.microsoft.com/office/drawing/2014/main" id="{C439C0A9-F489-4C9A-AC7A-36630ABDCBFB}"/>
              </a:ext>
            </a:extLst>
          </p:cNvPr>
          <p:cNvSpPr/>
          <p:nvPr/>
        </p:nvSpPr>
        <p:spPr>
          <a:xfrm rot="377680">
            <a:off x="8729774" y="4713727"/>
            <a:ext cx="2735118" cy="365911"/>
          </a:xfrm>
          <a:prstGeom prst="wave">
            <a:avLst>
              <a:gd name="adj1" fmla="val 20000"/>
              <a:gd name="adj2" fmla="val 0"/>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6E816DEC-C660-40FB-988A-3667B6E6D561}"/>
              </a:ext>
            </a:extLst>
          </p:cNvPr>
          <p:cNvPicPr>
            <a:picLocks noChangeAspect="1"/>
          </p:cNvPicPr>
          <p:nvPr/>
        </p:nvPicPr>
        <p:blipFill>
          <a:blip r:embed="rId3">
            <a:clrChange>
              <a:clrFrom>
                <a:srgbClr val="F6F6F6"/>
              </a:clrFrom>
              <a:clrTo>
                <a:srgbClr val="F6F6F6">
                  <a:alpha val="0"/>
                </a:srgbClr>
              </a:clrTo>
            </a:clrChange>
          </a:blip>
          <a:stretch>
            <a:fillRect/>
          </a:stretch>
        </p:blipFill>
        <p:spPr>
          <a:xfrm>
            <a:off x="7232687" y="3986844"/>
            <a:ext cx="1869628" cy="2637614"/>
          </a:xfrm>
          <a:prstGeom prst="rect">
            <a:avLst/>
          </a:prstGeom>
        </p:spPr>
      </p:pic>
      <p:pic>
        <p:nvPicPr>
          <p:cNvPr id="5" name="Picture 4">
            <a:extLst>
              <a:ext uri="{FF2B5EF4-FFF2-40B4-BE49-F238E27FC236}">
                <a16:creationId xmlns="" xmlns:a16="http://schemas.microsoft.com/office/drawing/2014/main" id="{ACEFECC8-77E2-4A4E-92FF-BD2082F0ED72}"/>
              </a:ext>
            </a:extLst>
          </p:cNvPr>
          <p:cNvPicPr>
            <a:picLocks noChangeAspect="1"/>
          </p:cNvPicPr>
          <p:nvPr/>
        </p:nvPicPr>
        <p:blipFill>
          <a:blip r:embed="rId4">
            <a:clrChange>
              <a:clrFrom>
                <a:srgbClr val="F6F6F6"/>
              </a:clrFrom>
              <a:clrTo>
                <a:srgbClr val="F6F6F6">
                  <a:alpha val="0"/>
                </a:srgbClr>
              </a:clrTo>
            </a:clrChange>
          </a:blip>
          <a:stretch>
            <a:fillRect/>
          </a:stretch>
        </p:blipFill>
        <p:spPr>
          <a:xfrm>
            <a:off x="9345021" y="3909669"/>
            <a:ext cx="1686027" cy="2714789"/>
          </a:xfrm>
          <a:prstGeom prst="rect">
            <a:avLst/>
          </a:prstGeom>
        </p:spPr>
      </p:pic>
      <p:sp>
        <p:nvSpPr>
          <p:cNvPr id="7" name="Wave 6">
            <a:extLst>
              <a:ext uri="{FF2B5EF4-FFF2-40B4-BE49-F238E27FC236}">
                <a16:creationId xmlns="" xmlns:a16="http://schemas.microsoft.com/office/drawing/2014/main" id="{C8E8C418-A3C6-4DD0-B7C6-430304AA9FC2}"/>
              </a:ext>
            </a:extLst>
          </p:cNvPr>
          <p:cNvSpPr/>
          <p:nvPr/>
        </p:nvSpPr>
        <p:spPr>
          <a:xfrm rot="21129739">
            <a:off x="9010217" y="5026285"/>
            <a:ext cx="2452998" cy="365911"/>
          </a:xfrm>
          <a:prstGeom prst="wave">
            <a:avLst>
              <a:gd name="adj1" fmla="val 2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904497F6-FED2-47F4-AC89-B0DC5E5AE7E0}"/>
              </a:ext>
            </a:extLst>
          </p:cNvPr>
          <p:cNvSpPr/>
          <p:nvPr/>
        </p:nvSpPr>
        <p:spPr>
          <a:xfrm>
            <a:off x="392155" y="45106"/>
            <a:ext cx="6018373" cy="1200329"/>
          </a:xfrm>
          <a:prstGeom prst="rect">
            <a:avLst/>
          </a:prstGeom>
        </p:spPr>
        <p:txBody>
          <a:bodyPr wrap="square">
            <a:spAutoFit/>
          </a:bodyPr>
          <a:lstStyle/>
          <a:p>
            <a:r>
              <a:rPr lang="en-US" sz="7200" dirty="0">
                <a:solidFill>
                  <a:srgbClr val="FAB10D"/>
                </a:solidFill>
                <a:effectLst>
                  <a:outerShdw blurRad="38100" dist="38100" dir="2700000" algn="tl">
                    <a:srgbClr val="000000">
                      <a:alpha val="43137"/>
                    </a:srgbClr>
                  </a:outerShdw>
                </a:effectLst>
                <a:latin typeface="Bahnschrift" panose="020B0502040204020203" pitchFamily="34" charset="0"/>
              </a:rPr>
              <a:t>Challenge</a:t>
            </a:r>
          </a:p>
        </p:txBody>
      </p:sp>
      <p:sp>
        <p:nvSpPr>
          <p:cNvPr id="12" name="Rectangle 11">
            <a:extLst>
              <a:ext uri="{FF2B5EF4-FFF2-40B4-BE49-F238E27FC236}">
                <a16:creationId xmlns="" xmlns:a16="http://schemas.microsoft.com/office/drawing/2014/main" id="{B623360E-5907-45E0-B8C8-35372EF52BE3}"/>
              </a:ext>
            </a:extLst>
          </p:cNvPr>
          <p:cNvSpPr/>
          <p:nvPr/>
        </p:nvSpPr>
        <p:spPr>
          <a:xfrm>
            <a:off x="-8624" y="281595"/>
            <a:ext cx="132080" cy="782320"/>
          </a:xfrm>
          <a:prstGeom prst="rect">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
        <p:nvSpPr>
          <p:cNvPr id="13" name="Rectangle 12">
            <a:extLst>
              <a:ext uri="{FF2B5EF4-FFF2-40B4-BE49-F238E27FC236}">
                <a16:creationId xmlns="" xmlns:a16="http://schemas.microsoft.com/office/drawing/2014/main" id="{12D267D8-FEC0-4E78-A508-3D2EEE63178B}"/>
              </a:ext>
            </a:extLst>
          </p:cNvPr>
          <p:cNvSpPr/>
          <p:nvPr/>
        </p:nvSpPr>
        <p:spPr>
          <a:xfrm>
            <a:off x="0" y="6606811"/>
            <a:ext cx="12192000" cy="25118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5556C2B-6B83-4DB1-960D-4EEEB45775B0}"/>
              </a:ext>
            </a:extLst>
          </p:cNvPr>
          <p:cNvSpPr/>
          <p:nvPr/>
        </p:nvSpPr>
        <p:spPr>
          <a:xfrm>
            <a:off x="1285140" y="4053761"/>
            <a:ext cx="2546934" cy="523220"/>
          </a:xfrm>
          <a:prstGeom prst="rect">
            <a:avLst/>
          </a:prstGeom>
        </p:spPr>
        <p:txBody>
          <a:bodyPr wrap="square">
            <a:spAutoFit/>
          </a:bodyPr>
          <a:lstStyle/>
          <a:p>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  Speak English</a:t>
            </a:r>
          </a:p>
        </p:txBody>
      </p:sp>
      <p:sp>
        <p:nvSpPr>
          <p:cNvPr id="17" name="Rectangle 16">
            <a:extLst>
              <a:ext uri="{FF2B5EF4-FFF2-40B4-BE49-F238E27FC236}">
                <a16:creationId xmlns="" xmlns:a16="http://schemas.microsoft.com/office/drawing/2014/main" id="{EF63A534-EB66-4B49-AFF6-B0ADE19B82E1}"/>
              </a:ext>
            </a:extLst>
          </p:cNvPr>
          <p:cNvSpPr/>
          <p:nvPr/>
        </p:nvSpPr>
        <p:spPr>
          <a:xfrm>
            <a:off x="1357841" y="2623769"/>
            <a:ext cx="6494085" cy="523220"/>
          </a:xfrm>
          <a:prstGeom prst="rect">
            <a:avLst/>
          </a:prstGeom>
        </p:spPr>
        <p:txBody>
          <a:bodyPr wrap="none">
            <a:spAutoFit/>
          </a:bodyPr>
          <a:lstStyle/>
          <a:p>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Adapt to project's requirement changing</a:t>
            </a:r>
            <a:endParaRPr lang="en-US" sz="2800" dirty="0">
              <a:solidFill>
                <a:schemeClr val="tx2"/>
              </a:solidFill>
            </a:endParaRPr>
          </a:p>
        </p:txBody>
      </p:sp>
      <p:sp>
        <p:nvSpPr>
          <p:cNvPr id="18" name="Rectangle 17">
            <a:extLst>
              <a:ext uri="{FF2B5EF4-FFF2-40B4-BE49-F238E27FC236}">
                <a16:creationId xmlns="" xmlns:a16="http://schemas.microsoft.com/office/drawing/2014/main" id="{BF35E44F-CCC5-49B7-82AA-D1505314C60E}"/>
              </a:ext>
            </a:extLst>
          </p:cNvPr>
          <p:cNvSpPr/>
          <p:nvPr/>
        </p:nvSpPr>
        <p:spPr>
          <a:xfrm>
            <a:off x="701654" y="1876153"/>
            <a:ext cx="5886548" cy="523220"/>
          </a:xfrm>
          <a:prstGeom prst="rect">
            <a:avLst/>
          </a:prstGeom>
        </p:spPr>
        <p:txBody>
          <a:bodyPr wrap="none">
            <a:spAutoFit/>
          </a:bodyPr>
          <a:lstStyle/>
          <a:p>
            <a:pPr marL="685800" fontAlgn="ctr"/>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Collaborations with new friends</a:t>
            </a:r>
          </a:p>
        </p:txBody>
      </p:sp>
      <p:sp>
        <p:nvSpPr>
          <p:cNvPr id="19" name="Rectangle 18">
            <a:extLst>
              <a:ext uri="{FF2B5EF4-FFF2-40B4-BE49-F238E27FC236}">
                <a16:creationId xmlns="" xmlns:a16="http://schemas.microsoft.com/office/drawing/2014/main" id="{F5224BB2-A896-4E20-B2AC-7E2BFA488B25}"/>
              </a:ext>
            </a:extLst>
          </p:cNvPr>
          <p:cNvSpPr/>
          <p:nvPr/>
        </p:nvSpPr>
        <p:spPr>
          <a:xfrm>
            <a:off x="701654" y="3310660"/>
            <a:ext cx="3203121" cy="523220"/>
          </a:xfrm>
          <a:prstGeom prst="rect">
            <a:avLst/>
          </a:prstGeom>
        </p:spPr>
        <p:txBody>
          <a:bodyPr wrap="none">
            <a:spAutoFit/>
          </a:bodyPr>
          <a:lstStyle/>
          <a:p>
            <a:pPr marL="685800" fontAlgn="ctr"/>
            <a:r>
              <a:rPr lang="en-US" sz="2800" dirty="0">
                <a:solidFill>
                  <a:schemeClr val="tx2"/>
                </a:solidFill>
                <a:effectLst>
                  <a:outerShdw blurRad="38100" dist="38100" dir="2700000" algn="tl">
                    <a:srgbClr val="000000">
                      <a:alpha val="43137"/>
                    </a:srgbClr>
                  </a:outerShdw>
                </a:effectLst>
                <a:latin typeface="Bahnschrift" panose="020B0502040204020203" pitchFamily="34" charset="0"/>
              </a:rPr>
              <a:t>Time limitation</a:t>
            </a:r>
          </a:p>
        </p:txBody>
      </p:sp>
      <p:sp>
        <p:nvSpPr>
          <p:cNvPr id="21" name="Oval 20">
            <a:extLst>
              <a:ext uri="{FF2B5EF4-FFF2-40B4-BE49-F238E27FC236}">
                <a16:creationId xmlns="" xmlns:a16="http://schemas.microsoft.com/office/drawing/2014/main" id="{D891597B-317B-4584-ACCA-95F5717BC3F8}"/>
              </a:ext>
            </a:extLst>
          </p:cNvPr>
          <p:cNvSpPr/>
          <p:nvPr/>
        </p:nvSpPr>
        <p:spPr>
          <a:xfrm>
            <a:off x="1044754" y="2053913"/>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 xmlns:a16="http://schemas.microsoft.com/office/drawing/2014/main" id="{FC5A9F77-9C1F-48D9-8981-6FE3DACB2548}"/>
              </a:ext>
            </a:extLst>
          </p:cNvPr>
          <p:cNvSpPr/>
          <p:nvPr/>
        </p:nvSpPr>
        <p:spPr>
          <a:xfrm>
            <a:off x="1064384" y="2791457"/>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 xmlns:a16="http://schemas.microsoft.com/office/drawing/2014/main" id="{E6D67AD0-4539-4C0E-97D3-B4F2D96647B1}"/>
              </a:ext>
            </a:extLst>
          </p:cNvPr>
          <p:cNvSpPr/>
          <p:nvPr/>
        </p:nvSpPr>
        <p:spPr>
          <a:xfrm>
            <a:off x="1067190" y="3483905"/>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 xmlns:a16="http://schemas.microsoft.com/office/drawing/2014/main" id="{079EE02A-0C61-47D8-9A97-FCC31D6E1BE4}"/>
              </a:ext>
            </a:extLst>
          </p:cNvPr>
          <p:cNvSpPr/>
          <p:nvPr/>
        </p:nvSpPr>
        <p:spPr>
          <a:xfrm>
            <a:off x="1044754" y="4203503"/>
            <a:ext cx="223736" cy="22373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63846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29" name="TextBox 28"/>
          <p:cNvSpPr txBox="1"/>
          <p:nvPr/>
        </p:nvSpPr>
        <p:spPr>
          <a:xfrm>
            <a:off x="4314010" y="2367116"/>
            <a:ext cx="2743059" cy="769441"/>
          </a:xfrm>
          <a:prstGeom prst="rect">
            <a:avLst/>
          </a:prstGeom>
          <a:noFill/>
        </p:spPr>
        <p:txBody>
          <a:bodyPr wrap="none" rtlCol="0">
            <a:spAutoFit/>
          </a:bodyPr>
          <a:lstStyle/>
          <a:p>
            <a:r>
              <a:rPr lang="en-US" sz="4400" dirty="0" smtClean="0">
                <a:solidFill>
                  <a:schemeClr val="bg1"/>
                </a:solidFill>
                <a:latin typeface="Bahnschrift" panose="020B0502040204020203" pitchFamily="34" charset="0"/>
              </a:rPr>
              <a:t>Intern Life</a:t>
            </a:r>
            <a:endParaRPr lang="en-US" sz="4400" dirty="0">
              <a:solidFill>
                <a:schemeClr val="bg1"/>
              </a:solidFill>
              <a:latin typeface="Bahnschrift" panose="020B0502040204020203" pitchFamily="34" charset="0"/>
            </a:endParaRPr>
          </a:p>
        </p:txBody>
      </p:sp>
      <p:sp>
        <p:nvSpPr>
          <p:cNvPr id="34" name="Rectangle 33">
            <a:extLst>
              <a:ext uri="{FF2B5EF4-FFF2-40B4-BE49-F238E27FC236}">
                <a16:creationId xmlns="" xmlns:a16="http://schemas.microsoft.com/office/drawing/2014/main" id="{54DB27E2-61DD-46B9-AE46-D9642DC71D18}"/>
              </a:ext>
            </a:extLst>
          </p:cNvPr>
          <p:cNvSpPr/>
          <p:nvPr/>
        </p:nvSpPr>
        <p:spPr>
          <a:xfrm>
            <a:off x="8103070" y="4085247"/>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 </a:t>
            </a:r>
          </a:p>
          <a:p>
            <a:pPr algn="ctr"/>
            <a:r>
              <a:rPr lang="en-US" dirty="0">
                <a:solidFill>
                  <a:schemeClr val="bg1"/>
                </a:solidFill>
                <a:latin typeface="Bahnschrift" panose="020B0502040204020203" pitchFamily="34" charset="0"/>
              </a:rPr>
              <a:t>life</a:t>
            </a:r>
          </a:p>
        </p:txBody>
      </p:sp>
      <p:cxnSp>
        <p:nvCxnSpPr>
          <p:cNvPr id="35" name="Straight Connector 34">
            <a:extLst>
              <a:ext uri="{FF2B5EF4-FFF2-40B4-BE49-F238E27FC236}">
                <a16:creationId xmlns="" xmlns:a16="http://schemas.microsoft.com/office/drawing/2014/main" id="{472BA6F0-9579-4D56-ACAA-949ACE0D59CA}"/>
              </a:ext>
            </a:extLst>
          </p:cNvPr>
          <p:cNvCxnSpPr>
            <a:cxnSpLocks/>
            <a:stCxn id="36" idx="2"/>
            <a:endCxn id="41" idx="6"/>
          </p:cNvCxnSpPr>
          <p:nvPr/>
        </p:nvCxnSpPr>
        <p:spPr>
          <a:xfrm>
            <a:off x="2820546" y="3646569"/>
            <a:ext cx="6725087" cy="897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 xmlns:a16="http://schemas.microsoft.com/office/drawing/2014/main" id="{5157D66F-6A1B-482D-A7C3-39C8F40EF24E}"/>
              </a:ext>
            </a:extLst>
          </p:cNvPr>
          <p:cNvSpPr/>
          <p:nvPr/>
        </p:nvSpPr>
        <p:spPr>
          <a:xfrm>
            <a:off x="2820546" y="3477063"/>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 xmlns:a16="http://schemas.microsoft.com/office/drawing/2014/main" id="{5498138E-4323-4ACA-8F87-FE0D92246CF2}"/>
              </a:ext>
            </a:extLst>
          </p:cNvPr>
          <p:cNvSpPr/>
          <p:nvPr/>
        </p:nvSpPr>
        <p:spPr>
          <a:xfrm>
            <a:off x="4189257" y="346319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 xmlns:a16="http://schemas.microsoft.com/office/drawing/2014/main" id="{769748A9-1BAC-4985-A0B1-E3CE97A23F67}"/>
              </a:ext>
            </a:extLst>
          </p:cNvPr>
          <p:cNvSpPr/>
          <p:nvPr/>
        </p:nvSpPr>
        <p:spPr>
          <a:xfrm>
            <a:off x="5501003" y="3504132"/>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 xmlns:a16="http://schemas.microsoft.com/office/drawing/2014/main" id="{7C30D036-A672-41F2-AD75-3529114A6611}"/>
              </a:ext>
            </a:extLst>
          </p:cNvPr>
          <p:cNvSpPr/>
          <p:nvPr/>
        </p:nvSpPr>
        <p:spPr>
          <a:xfrm>
            <a:off x="6849213" y="3490495"/>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 xmlns:a16="http://schemas.microsoft.com/office/drawing/2014/main" id="{4FA78E22-CC0B-4AC6-8274-C4DA07BC91C3}"/>
              </a:ext>
            </a:extLst>
          </p:cNvPr>
          <p:cNvSpPr/>
          <p:nvPr/>
        </p:nvSpPr>
        <p:spPr>
          <a:xfrm>
            <a:off x="8086878" y="349743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 xmlns:a16="http://schemas.microsoft.com/office/drawing/2014/main" id="{0EE27004-AB76-4A59-B373-B77FCD28C551}"/>
              </a:ext>
            </a:extLst>
          </p:cNvPr>
          <p:cNvSpPr/>
          <p:nvPr/>
        </p:nvSpPr>
        <p:spPr>
          <a:xfrm>
            <a:off x="9206621" y="3486034"/>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CCE9DC5E-6E6D-4A93-8C3A-0ACE6198E3F5}"/>
              </a:ext>
            </a:extLst>
          </p:cNvPr>
          <p:cNvSpPr/>
          <p:nvPr/>
        </p:nvSpPr>
        <p:spPr>
          <a:xfrm>
            <a:off x="1521825" y="4038765"/>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Internship </a:t>
            </a:r>
          </a:p>
          <a:p>
            <a:pPr algn="ctr"/>
            <a:r>
              <a:rPr lang="en-US" dirty="0">
                <a:solidFill>
                  <a:schemeClr val="bg1"/>
                </a:solidFill>
                <a:latin typeface="Bahnschrift" panose="020B0502040204020203" pitchFamily="34" charset="0"/>
              </a:rPr>
              <a:t>expectation</a:t>
            </a:r>
          </a:p>
        </p:txBody>
      </p:sp>
      <p:sp>
        <p:nvSpPr>
          <p:cNvPr id="43" name="Rectangle 42">
            <a:extLst>
              <a:ext uri="{FF2B5EF4-FFF2-40B4-BE49-F238E27FC236}">
                <a16:creationId xmlns="" xmlns:a16="http://schemas.microsoft.com/office/drawing/2014/main" id="{CB9DB89D-28F0-4055-8745-C5A9DA804C62}"/>
              </a:ext>
            </a:extLst>
          </p:cNvPr>
          <p:cNvSpPr/>
          <p:nvPr/>
        </p:nvSpPr>
        <p:spPr>
          <a:xfrm>
            <a:off x="3002807"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Team</a:t>
            </a:r>
          </a:p>
          <a:p>
            <a:pPr algn="ctr"/>
            <a:r>
              <a:rPr lang="en-US" dirty="0">
                <a:solidFill>
                  <a:schemeClr val="bg1"/>
                </a:solidFill>
                <a:latin typeface="Bahnschrift" panose="020B0502040204020203" pitchFamily="34" charset="0"/>
              </a:rPr>
              <a:t> background</a:t>
            </a:r>
          </a:p>
        </p:txBody>
      </p:sp>
      <p:sp>
        <p:nvSpPr>
          <p:cNvPr id="44" name="Rectangle 43">
            <a:extLst>
              <a:ext uri="{FF2B5EF4-FFF2-40B4-BE49-F238E27FC236}">
                <a16:creationId xmlns="" xmlns:a16="http://schemas.microsoft.com/office/drawing/2014/main" id="{2671A08C-75F0-49E6-93FF-5E1831577DDE}"/>
              </a:ext>
            </a:extLst>
          </p:cNvPr>
          <p:cNvSpPr/>
          <p:nvPr/>
        </p:nvSpPr>
        <p:spPr>
          <a:xfrm>
            <a:off x="4366156" y="4051169"/>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Pain point </a:t>
            </a:r>
          </a:p>
          <a:p>
            <a:pPr algn="ctr"/>
            <a:r>
              <a:rPr lang="en-US" dirty="0">
                <a:solidFill>
                  <a:schemeClr val="bg1"/>
                </a:solidFill>
                <a:latin typeface="Bahnschrift" panose="020B0502040204020203" pitchFamily="34" charset="0"/>
              </a:rPr>
              <a:t>&amp; Solution</a:t>
            </a:r>
          </a:p>
        </p:txBody>
      </p:sp>
      <p:sp>
        <p:nvSpPr>
          <p:cNvPr id="45" name="Rectangle 44">
            <a:extLst>
              <a:ext uri="{FF2B5EF4-FFF2-40B4-BE49-F238E27FC236}">
                <a16:creationId xmlns="" xmlns:a16="http://schemas.microsoft.com/office/drawing/2014/main" id="{D1D39A6E-2E35-4CE5-9BF1-AF82537296C6}"/>
              </a:ext>
            </a:extLst>
          </p:cNvPr>
          <p:cNvSpPr/>
          <p:nvPr/>
        </p:nvSpPr>
        <p:spPr>
          <a:xfrm>
            <a:off x="5670509"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Work </a:t>
            </a:r>
          </a:p>
          <a:p>
            <a:pPr algn="ctr"/>
            <a:r>
              <a:rPr lang="en-US" dirty="0">
                <a:solidFill>
                  <a:schemeClr val="bg1"/>
                </a:solidFill>
                <a:latin typeface="Bahnschrift" panose="020B0502040204020203" pitchFamily="34" charset="0"/>
              </a:rPr>
              <a:t>process</a:t>
            </a:r>
          </a:p>
        </p:txBody>
      </p:sp>
      <p:sp>
        <p:nvSpPr>
          <p:cNvPr id="46" name="Rectangle 45">
            <a:extLst>
              <a:ext uri="{FF2B5EF4-FFF2-40B4-BE49-F238E27FC236}">
                <a16:creationId xmlns="" xmlns:a16="http://schemas.microsoft.com/office/drawing/2014/main" id="{70D1220B-9BC7-4FBF-ABC2-F46432CA6DB7}"/>
              </a:ext>
            </a:extLst>
          </p:cNvPr>
          <p:cNvSpPr/>
          <p:nvPr/>
        </p:nvSpPr>
        <p:spPr>
          <a:xfrm>
            <a:off x="6863707" y="4037967"/>
            <a:ext cx="2681926" cy="369332"/>
          </a:xfrm>
          <a:prstGeom prst="rect">
            <a:avLst/>
          </a:prstGeom>
        </p:spPr>
        <p:txBody>
          <a:bodyPr wrap="square">
            <a:spAutoFit/>
          </a:bodyPr>
          <a:lstStyle/>
          <a:p>
            <a:pPr algn="ctr"/>
            <a:r>
              <a:rPr lang="en-US" dirty="0">
                <a:solidFill>
                  <a:schemeClr val="bg1"/>
                </a:solidFill>
                <a:latin typeface="Bahnschrift" panose="020B0502040204020203" pitchFamily="34" charset="0"/>
              </a:rPr>
              <a:t>Demo</a:t>
            </a:r>
          </a:p>
        </p:txBody>
      </p:sp>
      <p:pic>
        <p:nvPicPr>
          <p:cNvPr id="47" name="Picture 46">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2735479" y="3375713"/>
            <a:ext cx="509145" cy="513965"/>
          </a:xfrm>
          <a:prstGeom prst="ellipse">
            <a:avLst/>
          </a:prstGeom>
        </p:spPr>
      </p:pic>
      <p:pic>
        <p:nvPicPr>
          <p:cNvPr id="48" name="Picture 47">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4085959" y="3375713"/>
            <a:ext cx="509145" cy="513965"/>
          </a:xfrm>
          <a:prstGeom prst="ellipse">
            <a:avLst/>
          </a:prstGeom>
        </p:spPr>
      </p:pic>
      <p:pic>
        <p:nvPicPr>
          <p:cNvPr id="49" name="Picture 48">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5383215" y="3398557"/>
            <a:ext cx="509145" cy="513965"/>
          </a:xfrm>
          <a:prstGeom prst="ellipse">
            <a:avLst/>
          </a:prstGeom>
        </p:spPr>
      </p:pic>
      <p:pic>
        <p:nvPicPr>
          <p:cNvPr id="50" name="Picture 49">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6741986" y="3389586"/>
            <a:ext cx="509145" cy="513965"/>
          </a:xfrm>
          <a:prstGeom prst="ellipse">
            <a:avLst/>
          </a:prstGeom>
        </p:spPr>
      </p:pic>
      <p:pic>
        <p:nvPicPr>
          <p:cNvPr id="51" name="Picture 50">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8001811" y="3389586"/>
            <a:ext cx="509145" cy="513965"/>
          </a:xfrm>
          <a:prstGeom prst="ellipse">
            <a:avLst/>
          </a:prstGeom>
        </p:spPr>
      </p:pic>
    </p:spTree>
    <p:extLst>
      <p:ext uri="{BB962C8B-B14F-4D97-AF65-F5344CB8AC3E}">
        <p14:creationId xmlns:p14="http://schemas.microsoft.com/office/powerpoint/2010/main" val="9410588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332" y="4120807"/>
            <a:ext cx="4568309" cy="222167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404" y="453156"/>
            <a:ext cx="2643188" cy="352425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0636" y="4120807"/>
            <a:ext cx="4683036" cy="2276121"/>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b="31804"/>
          <a:stretch/>
        </p:blipFill>
        <p:spPr>
          <a:xfrm>
            <a:off x="6154158" y="464380"/>
            <a:ext cx="2503744" cy="3513026"/>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t="16279" b="14330"/>
          <a:stretch/>
        </p:blipFill>
        <p:spPr>
          <a:xfrm>
            <a:off x="8778064" y="464380"/>
            <a:ext cx="2462910" cy="3513026"/>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13165" b="15742"/>
          <a:stretch/>
        </p:blipFill>
        <p:spPr>
          <a:xfrm>
            <a:off x="3593101" y="464380"/>
            <a:ext cx="2411606" cy="3524250"/>
          </a:xfrm>
          <a:prstGeom prst="rect">
            <a:avLst/>
          </a:prstGeom>
        </p:spPr>
      </p:pic>
    </p:spTree>
    <p:extLst>
      <p:ext uri="{BB962C8B-B14F-4D97-AF65-F5344CB8AC3E}">
        <p14:creationId xmlns:p14="http://schemas.microsoft.com/office/powerpoint/2010/main" val="26410690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ontent.fbkk5-5.fna.fbcdn.net/v/t1.15752-9/66853289_2413817622219735_2800142991354757120_n.jpg?_nc_cat=100&amp;_nc_oc=AQk5VyQpbD_cWtd_OOOToge6qRPwMipHjF7uf8mTCUa851mwN9p9jmhcsiN3iqiYeW3bcYI7C8SAWmPPmNblQ1bV&amp;_nc_ht=scontent.fbkk5-5.fna&amp;oh=be240ce1c66bd61f9ec0340d293d3c34&amp;oe=5DECD031">
            <a:extLst>
              <a:ext uri="{FF2B5EF4-FFF2-40B4-BE49-F238E27FC236}">
                <a16:creationId xmlns="" xmlns:a16="http://schemas.microsoft.com/office/drawing/2014/main" id="{30C96580-3C26-491C-A681-3B92F7B48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117" y="3851931"/>
            <a:ext cx="3805039" cy="28585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bkk5-1.fna.fbcdn.net/v/t1.15752-9/67161977_497553327684655_5409884198372638720_n.jpg?_nc_cat=109&amp;_nc_oc=AQkAoE7JSypCSDsAB4IOYikfA8o5kMrgDKlBHeTJkcIjEEIjHoow8gOTseSaAYt8Df6fHmlANTtHWatl8fl3m7Hs&amp;_nc_ht=scontent.fbkk5-1.fna&amp;oh=1694bd3e99047b3abe0c8c2d16005221&amp;oe=5DAABE5F">
            <a:extLst>
              <a:ext uri="{FF2B5EF4-FFF2-40B4-BE49-F238E27FC236}">
                <a16:creationId xmlns="" xmlns:a16="http://schemas.microsoft.com/office/drawing/2014/main" id="{336D129D-142F-4234-B1AA-0208ABA67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783" y="323652"/>
            <a:ext cx="4571373" cy="34342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content.fbkk5-5.fna.fbcdn.net/v/t1.15752-9/67289954_480907809386175_4014282842379911168_n.jpg?_nc_cat=100&amp;_nc_oc=AQldmjyyzOT6Jw1UKhDXFR0EOEhTkdCy06tbQLFvdqnTwUOKOR9ooHRRpm_2iTpzz02wbkSgEKgD1H7mb8inbSBm&amp;_nc_ht=scontent.fbkk5-5.fna&amp;oh=a3692b7b07381ee8ff1e256f8a73d9fe&amp;oe=5DB43C3A">
            <a:extLst>
              <a:ext uri="{FF2B5EF4-FFF2-40B4-BE49-F238E27FC236}">
                <a16:creationId xmlns="" xmlns:a16="http://schemas.microsoft.com/office/drawing/2014/main" id="{68010F57-6E93-4EB0-AA4D-9E96F22114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1199" y="323652"/>
            <a:ext cx="4653458" cy="3493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5769F147-342E-45D2-A000-0D09C0AF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972" y="3968851"/>
            <a:ext cx="5608527" cy="2734157"/>
          </a:xfrm>
          <a:prstGeom prst="rect">
            <a:avLst/>
          </a:prstGeom>
        </p:spPr>
      </p:pic>
    </p:spTree>
    <p:extLst>
      <p:ext uri="{BB962C8B-B14F-4D97-AF65-F5344CB8AC3E}">
        <p14:creationId xmlns:p14="http://schemas.microsoft.com/office/powerpoint/2010/main" val="27025745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scontent.fbkk5-7.fna.fbcdn.net/v/t1.15752-9/67443939_2404178549839218_1590591123179438080_n.jpg?_nc_cat=107&amp;_nc_oc=AQklfYxleACTFdnUWLO2rGqgKeP6AZ3qvC2fj4hPOUH2kr-63DsO_5P4i1WCnxWJ8vDIkUfKhOvxR6NUAtMVOdKb&amp;_nc_ht=scontent.fbkk5-7.fna&amp;oh=b15824dcdffa9f59bec3fa059eb6124f&amp;oe=5DA38123">
            <a:extLst>
              <a:ext uri="{FF2B5EF4-FFF2-40B4-BE49-F238E27FC236}">
                <a16:creationId xmlns="" xmlns:a16="http://schemas.microsoft.com/office/drawing/2014/main" id="{1ADC2828-619D-4461-8A18-2D867EA938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192192"/>
            <a:ext cx="5238461" cy="3935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scontent.fbkk5-4.fna.fbcdn.net/v/t1.15752-9/66907805_717109208734074_1668285062929448960_n.jpg?_nc_cat=110&amp;_nc_oc=AQlXBu4-cVNMllOSLdgh4L8QlldEcBfuYPvtmTh252Wv2cGTulFD_cZ8LnHs9Biuja7LSD9khHlAX_6NALvcpNWX&amp;_nc_ht=scontent.fbkk5-4.fna&amp;oh=0587c981a076abc24e29807070b3a465&amp;oe=5DE99E00">
            <a:extLst>
              <a:ext uri="{FF2B5EF4-FFF2-40B4-BE49-F238E27FC236}">
                <a16:creationId xmlns="" xmlns:a16="http://schemas.microsoft.com/office/drawing/2014/main" id="{8FB1DC78-5F52-40B8-9D97-D44CECA5C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98" y="1192193"/>
            <a:ext cx="5238460" cy="393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6217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fbkk5-6.fna.fbcdn.net/v/t1.15752-9/67230437_2322635557832000_5874666635519852544_n.jpg?_nc_cat=102&amp;_nc_oc=AQlXfChG5BcAvB4PvJdEeKpgUcoR1f0PpVgbdx4anuzIrK5ByNaTCtz3zskJPhR27gJlRvdWhsc88QSP4medUtBh&amp;_nc_ht=scontent.fbkk5-6.fna&amp;oh=c58660a86d71c2417390548bfcbd60d4&amp;oe=5DBC556F">
            <a:extLst>
              <a:ext uri="{FF2B5EF4-FFF2-40B4-BE49-F238E27FC236}">
                <a16:creationId xmlns="" xmlns:a16="http://schemas.microsoft.com/office/drawing/2014/main" id="{2A98DE93-1FDB-49CC-909A-CCAB2ADB64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6868" y="1134319"/>
            <a:ext cx="10038263" cy="487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75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F5D0F734-8D13-4321-BB96-1191387F8EE5}"/>
              </a:ext>
            </a:extLst>
          </p:cNvPr>
          <p:cNvSpPr/>
          <p:nvPr/>
        </p:nvSpPr>
        <p:spPr>
          <a:xfrm>
            <a:off x="463616" y="16273"/>
            <a:ext cx="9639177" cy="1200329"/>
          </a:xfrm>
          <a:prstGeom prst="rect">
            <a:avLst/>
          </a:prstGeom>
        </p:spPr>
        <p:txBody>
          <a:bodyPr wrap="none">
            <a:spAutoFit/>
          </a:bodyPr>
          <a:lstStyle/>
          <a:p>
            <a:r>
              <a:rPr lang="en-US" sz="7200" dirty="0" smtClean="0">
                <a:solidFill>
                  <a:schemeClr val="bg1"/>
                </a:solidFill>
                <a:effectLst>
                  <a:outerShdw blurRad="38100" dist="38100" dir="2700000" algn="tl">
                    <a:srgbClr val="000000">
                      <a:alpha val="43137"/>
                    </a:srgbClr>
                  </a:outerShdw>
                </a:effectLst>
                <a:latin typeface="Bahnschrift" panose="020B0502040204020203" pitchFamily="34" charset="0"/>
              </a:rPr>
              <a:t>What have we learned ?</a:t>
            </a:r>
            <a:endParaRPr lang="en-US" sz="7200" dirty="0">
              <a:effectLst>
                <a:outerShdw blurRad="38100" dist="38100" dir="2700000" algn="tl">
                  <a:srgbClr val="000000">
                    <a:alpha val="43137"/>
                  </a:srgbClr>
                </a:outerShdw>
              </a:effectLst>
              <a:latin typeface="Bahnschrift" panose="020B0502040204020203" pitchFamily="34" charset="0"/>
            </a:endParaRPr>
          </a:p>
        </p:txBody>
      </p:sp>
      <p:grpSp>
        <p:nvGrpSpPr>
          <p:cNvPr id="17" name="Group 16"/>
          <p:cNvGrpSpPr/>
          <p:nvPr/>
        </p:nvGrpSpPr>
        <p:grpSpPr>
          <a:xfrm>
            <a:off x="577462" y="1630552"/>
            <a:ext cx="2346009" cy="2338389"/>
            <a:chOff x="1057030" y="1348194"/>
            <a:chExt cx="2346009" cy="2338389"/>
          </a:xfrm>
        </p:grpSpPr>
        <p:grpSp>
          <p:nvGrpSpPr>
            <p:cNvPr id="5" name="Group 4">
              <a:extLst>
                <a:ext uri="{FF2B5EF4-FFF2-40B4-BE49-F238E27FC236}">
                  <a16:creationId xmlns="" xmlns:a16="http://schemas.microsoft.com/office/drawing/2014/main" id="{935A7D47-5299-4AE3-AD11-F272F1B265E0}"/>
                </a:ext>
              </a:extLst>
            </p:cNvPr>
            <p:cNvGrpSpPr/>
            <p:nvPr/>
          </p:nvGrpSpPr>
          <p:grpSpPr>
            <a:xfrm rot="169177">
              <a:off x="1057030" y="1348194"/>
              <a:ext cx="2346009" cy="2338389"/>
              <a:chOff x="8970737" y="1133694"/>
              <a:chExt cx="2346009" cy="2338389"/>
            </a:xfrm>
          </p:grpSpPr>
          <p:sp>
            <p:nvSpPr>
              <p:cNvPr id="6" name="Rectangle: Single Corner Snipped 5">
                <a:extLst>
                  <a:ext uri="{FF2B5EF4-FFF2-40B4-BE49-F238E27FC236}">
                    <a16:creationId xmlns="" xmlns:a16="http://schemas.microsoft.com/office/drawing/2014/main" id="{8E6F4019-DB37-4557-B7E7-FA8D4DDD2C64}"/>
                  </a:ext>
                </a:extLst>
              </p:cNvPr>
              <p:cNvSpPr/>
              <p:nvPr/>
            </p:nvSpPr>
            <p:spPr>
              <a:xfrm>
                <a:off x="8970737" y="1133695"/>
                <a:ext cx="2342198" cy="2338388"/>
              </a:xfrm>
              <a:prstGeom prst="snip1Rect">
                <a:avLst/>
              </a:prstGeom>
              <a:solidFill>
                <a:srgbClr val="EE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 xmlns:a16="http://schemas.microsoft.com/office/drawing/2014/main" id="{5853001F-47A2-40B2-832B-3F8076866532}"/>
                  </a:ext>
                </a:extLst>
              </p:cNvPr>
              <p:cNvSpPr/>
              <p:nvPr/>
            </p:nvSpPr>
            <p:spPr>
              <a:xfrm rot="5400000" flipH="1">
                <a:off x="10928665" y="1130838"/>
                <a:ext cx="385225" cy="390937"/>
              </a:xfrm>
              <a:prstGeom prst="triangle">
                <a:avLst>
                  <a:gd name="adj" fmla="val 0"/>
                </a:avLst>
              </a:prstGeom>
              <a:solidFill>
                <a:srgbClr val="F6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 xmlns:a16="http://schemas.microsoft.com/office/drawing/2014/main" id="{FFA8DAA8-4538-40C9-A832-2734A6253B12}"/>
                  </a:ext>
                </a:extLst>
              </p:cNvPr>
              <p:cNvSpPr/>
              <p:nvPr/>
            </p:nvSpPr>
            <p:spPr>
              <a:xfrm rot="16200000" flipH="1">
                <a:off x="10924856" y="1516063"/>
                <a:ext cx="385225" cy="390937"/>
              </a:xfrm>
              <a:prstGeom prst="triangle">
                <a:avLst>
                  <a:gd name="adj" fmla="val 0"/>
                </a:avLst>
              </a:prstGeom>
              <a:solidFill>
                <a:srgbClr val="C27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 xmlns:a16="http://schemas.microsoft.com/office/drawing/2014/main" id="{B51E6B48-3CD7-4F50-8074-D4F1FF16E941}"/>
                  </a:ext>
                </a:extLst>
              </p:cNvPr>
              <p:cNvSpPr/>
              <p:nvPr/>
            </p:nvSpPr>
            <p:spPr>
              <a:xfrm flipH="1" flipV="1">
                <a:off x="8970739" y="1133694"/>
                <a:ext cx="1849655" cy="105826"/>
              </a:xfrm>
              <a:prstGeom prst="triangle">
                <a:avLst>
                  <a:gd name="adj" fmla="val 100000"/>
                </a:avLst>
              </a:prstGeom>
              <a:solidFill>
                <a:srgbClr val="C37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 xmlns:a16="http://schemas.microsoft.com/office/drawing/2014/main" id="{7B66E531-7489-4A84-897E-5B33494DA41C}"/>
                </a:ext>
              </a:extLst>
            </p:cNvPr>
            <p:cNvSpPr/>
            <p:nvPr/>
          </p:nvSpPr>
          <p:spPr>
            <a:xfrm rot="253677">
              <a:off x="1432257" y="2040864"/>
              <a:ext cx="1531188" cy="830997"/>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Technical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skills</a:t>
              </a:r>
              <a:endParaRPr lang="en-US" sz="2400" dirty="0">
                <a:effectLst>
                  <a:outerShdw blurRad="38100" dist="38100" dir="2700000" algn="tl">
                    <a:srgbClr val="000000">
                      <a:alpha val="43137"/>
                    </a:srgbClr>
                  </a:outerShdw>
                </a:effectLst>
              </a:endParaRPr>
            </a:p>
          </p:txBody>
        </p:sp>
      </p:grpSp>
      <p:grpSp>
        <p:nvGrpSpPr>
          <p:cNvPr id="3" name="Group 2"/>
          <p:cNvGrpSpPr/>
          <p:nvPr/>
        </p:nvGrpSpPr>
        <p:grpSpPr>
          <a:xfrm>
            <a:off x="3412094" y="1656630"/>
            <a:ext cx="2338396" cy="2391302"/>
            <a:chOff x="3596728" y="1282188"/>
            <a:chExt cx="2338396" cy="2391302"/>
          </a:xfrm>
        </p:grpSpPr>
        <p:sp>
          <p:nvSpPr>
            <p:cNvPr id="19" name="Rectangle: Folded Corner 18">
              <a:extLst>
                <a:ext uri="{FF2B5EF4-FFF2-40B4-BE49-F238E27FC236}">
                  <a16:creationId xmlns="" xmlns:a16="http://schemas.microsoft.com/office/drawing/2014/main" id="{F5D1A2BF-2D0E-4A66-9F9E-9E8B66A22C4F}"/>
                </a:ext>
              </a:extLst>
            </p:cNvPr>
            <p:cNvSpPr/>
            <p:nvPr/>
          </p:nvSpPr>
          <p:spPr>
            <a:xfrm>
              <a:off x="3596728" y="1282188"/>
              <a:ext cx="2338396" cy="2391302"/>
            </a:xfrm>
            <a:prstGeom prst="foldedCorner">
              <a:avLst>
                <a:gd name="adj" fmla="val 32128"/>
              </a:avLst>
            </a:prstGeom>
            <a:solidFill>
              <a:srgbClr val="F2C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 xmlns:a16="http://schemas.microsoft.com/office/drawing/2014/main" id="{0600C68B-8130-41D2-9ABB-9FDCC3CA7B0A}"/>
                </a:ext>
              </a:extLst>
            </p:cNvPr>
            <p:cNvSpPr/>
            <p:nvPr/>
          </p:nvSpPr>
          <p:spPr>
            <a:xfrm>
              <a:off x="3892984" y="1869230"/>
              <a:ext cx="1704313" cy="1200329"/>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Working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experience</a:t>
              </a:r>
            </a:p>
            <a:p>
              <a:endParaRPr lang="en-US" sz="2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grpSp>
      <p:grpSp>
        <p:nvGrpSpPr>
          <p:cNvPr id="2" name="Group 1"/>
          <p:cNvGrpSpPr/>
          <p:nvPr/>
        </p:nvGrpSpPr>
        <p:grpSpPr>
          <a:xfrm>
            <a:off x="6214700" y="1495871"/>
            <a:ext cx="2346007" cy="2338389"/>
            <a:chOff x="5037687" y="4608062"/>
            <a:chExt cx="2346007" cy="2338389"/>
          </a:xfrm>
        </p:grpSpPr>
        <p:grpSp>
          <p:nvGrpSpPr>
            <p:cNvPr id="10" name="Group 9">
              <a:extLst>
                <a:ext uri="{FF2B5EF4-FFF2-40B4-BE49-F238E27FC236}">
                  <a16:creationId xmlns="" xmlns:a16="http://schemas.microsoft.com/office/drawing/2014/main" id="{688B68EF-8BC7-4553-B6EA-0557A7C02538}"/>
                </a:ext>
              </a:extLst>
            </p:cNvPr>
            <p:cNvGrpSpPr/>
            <p:nvPr/>
          </p:nvGrpSpPr>
          <p:grpSpPr>
            <a:xfrm rot="21065967">
              <a:off x="5037687" y="4608062"/>
              <a:ext cx="2346007" cy="2338389"/>
              <a:chOff x="8970739" y="1133694"/>
              <a:chExt cx="2346007" cy="2338389"/>
            </a:xfrm>
          </p:grpSpPr>
          <p:sp>
            <p:nvSpPr>
              <p:cNvPr id="11" name="Rectangle: Single Corner Snipped 10">
                <a:extLst>
                  <a:ext uri="{FF2B5EF4-FFF2-40B4-BE49-F238E27FC236}">
                    <a16:creationId xmlns="" xmlns:a16="http://schemas.microsoft.com/office/drawing/2014/main" id="{9D91F967-3DDA-46A2-B406-A14C563D4ABA}"/>
                  </a:ext>
                </a:extLst>
              </p:cNvPr>
              <p:cNvSpPr/>
              <p:nvPr/>
            </p:nvSpPr>
            <p:spPr>
              <a:xfrm>
                <a:off x="8970739" y="1133695"/>
                <a:ext cx="2342198" cy="2338388"/>
              </a:xfrm>
              <a:prstGeom prst="snip1Rect">
                <a:avLst/>
              </a:prstGeom>
              <a:solidFill>
                <a:srgbClr val="67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 xmlns:a16="http://schemas.microsoft.com/office/drawing/2014/main" id="{F985303C-8009-422F-BF04-50D9087C749E}"/>
                  </a:ext>
                </a:extLst>
              </p:cNvPr>
              <p:cNvSpPr/>
              <p:nvPr/>
            </p:nvSpPr>
            <p:spPr>
              <a:xfrm rot="5400000" flipH="1">
                <a:off x="10928665" y="1130838"/>
                <a:ext cx="385225" cy="390937"/>
              </a:xfrm>
              <a:prstGeom prst="triangle">
                <a:avLst>
                  <a:gd name="adj" fmla="val 0"/>
                </a:avLst>
              </a:prstGeom>
              <a:solidFill>
                <a:srgbClr val="C2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 xmlns:a16="http://schemas.microsoft.com/office/drawing/2014/main" id="{7E0AABDF-7E94-4E3C-B66A-4D2AFBA9E257}"/>
                  </a:ext>
                </a:extLst>
              </p:cNvPr>
              <p:cNvSpPr/>
              <p:nvPr/>
            </p:nvSpPr>
            <p:spPr>
              <a:xfrm rot="16200000" flipH="1">
                <a:off x="10924856" y="1516063"/>
                <a:ext cx="385225" cy="390937"/>
              </a:xfrm>
              <a:prstGeom prst="triangle">
                <a:avLst>
                  <a:gd name="adj" fmla="val 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 xmlns:a16="http://schemas.microsoft.com/office/drawing/2014/main" id="{DA40254A-82BE-409A-9696-5059B63722CD}"/>
                  </a:ext>
                </a:extLst>
              </p:cNvPr>
              <p:cNvSpPr/>
              <p:nvPr/>
            </p:nvSpPr>
            <p:spPr>
              <a:xfrm flipH="1" flipV="1">
                <a:off x="8970739" y="1133694"/>
                <a:ext cx="1849655" cy="105826"/>
              </a:xfrm>
              <a:prstGeom prst="triangle">
                <a:avLst>
                  <a:gd name="adj" fmla="val 10000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 xmlns:a16="http://schemas.microsoft.com/office/drawing/2014/main" id="{B593C028-7B4A-4BC1-8B00-A1539276E909}"/>
                </a:ext>
              </a:extLst>
            </p:cNvPr>
            <p:cNvSpPr/>
            <p:nvPr/>
          </p:nvSpPr>
          <p:spPr>
            <a:xfrm rot="20995479">
              <a:off x="5241571" y="5418926"/>
              <a:ext cx="1826141"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New friends</a:t>
              </a:r>
            </a:p>
          </p:txBody>
        </p:sp>
      </p:grpSp>
      <p:sp>
        <p:nvSpPr>
          <p:cNvPr id="23" name="Rectangle 22">
            <a:extLst>
              <a:ext uri="{FF2B5EF4-FFF2-40B4-BE49-F238E27FC236}">
                <a16:creationId xmlns="" xmlns:a16="http://schemas.microsoft.com/office/drawing/2014/main" id="{8B37A405-BE86-4752-9F12-766DE4B5DA50}"/>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9041567" y="1569525"/>
            <a:ext cx="2692221" cy="2338389"/>
            <a:chOff x="8688871" y="2903686"/>
            <a:chExt cx="2692221" cy="2338389"/>
          </a:xfrm>
        </p:grpSpPr>
        <p:grpSp>
          <p:nvGrpSpPr>
            <p:cNvPr id="42" name="Group 41">
              <a:extLst>
                <a:ext uri="{FF2B5EF4-FFF2-40B4-BE49-F238E27FC236}">
                  <a16:creationId xmlns="" xmlns:a16="http://schemas.microsoft.com/office/drawing/2014/main" id="{3F15270D-7362-49FF-8AE6-6558125A4964}"/>
                </a:ext>
              </a:extLst>
            </p:cNvPr>
            <p:cNvGrpSpPr/>
            <p:nvPr/>
          </p:nvGrpSpPr>
          <p:grpSpPr>
            <a:xfrm rot="11183998" flipH="1">
              <a:off x="8688871" y="2903686"/>
              <a:ext cx="2692221" cy="2338389"/>
              <a:chOff x="8970739" y="1133694"/>
              <a:chExt cx="2346007" cy="2338389"/>
            </a:xfrm>
          </p:grpSpPr>
          <p:sp>
            <p:nvSpPr>
              <p:cNvPr id="43" name="Rectangle: Single Corner Snipped 42">
                <a:extLst>
                  <a:ext uri="{FF2B5EF4-FFF2-40B4-BE49-F238E27FC236}">
                    <a16:creationId xmlns="" xmlns:a16="http://schemas.microsoft.com/office/drawing/2014/main" id="{448DB871-DAB4-43AE-BDD1-1437A20160A7}"/>
                  </a:ext>
                </a:extLst>
              </p:cNvPr>
              <p:cNvSpPr/>
              <p:nvPr/>
            </p:nvSpPr>
            <p:spPr>
              <a:xfrm>
                <a:off x="8970739" y="1133695"/>
                <a:ext cx="2342198" cy="2338388"/>
              </a:xfrm>
              <a:prstGeom prst="snip1Rect">
                <a:avLst/>
              </a:prstGeom>
              <a:solidFill>
                <a:srgbClr val="F3A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 xmlns:a16="http://schemas.microsoft.com/office/drawing/2014/main" id="{29F7A1FA-B743-4FA1-88F7-AF11D6192655}"/>
                  </a:ext>
                </a:extLst>
              </p:cNvPr>
              <p:cNvSpPr/>
              <p:nvPr/>
            </p:nvSpPr>
            <p:spPr>
              <a:xfrm rot="5400000" flipH="1">
                <a:off x="10928665" y="1130838"/>
                <a:ext cx="385225" cy="390937"/>
              </a:xfrm>
              <a:prstGeom prst="triangle">
                <a:avLst>
                  <a:gd name="adj" fmla="val 0"/>
                </a:avLst>
              </a:prstGeom>
              <a:solidFill>
                <a:srgbClr val="F9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Isosceles Triangle 44">
                <a:extLst>
                  <a:ext uri="{FF2B5EF4-FFF2-40B4-BE49-F238E27FC236}">
                    <a16:creationId xmlns="" xmlns:a16="http://schemas.microsoft.com/office/drawing/2014/main" id="{EEB3512B-CFAF-4E97-9A0A-C94CFCD44B43}"/>
                  </a:ext>
                </a:extLst>
              </p:cNvPr>
              <p:cNvSpPr/>
              <p:nvPr/>
            </p:nvSpPr>
            <p:spPr>
              <a:xfrm rot="16200000" flipH="1">
                <a:off x="10924856" y="1516063"/>
                <a:ext cx="385225" cy="390937"/>
              </a:xfrm>
              <a:prstGeom prst="triangle">
                <a:avLst>
                  <a:gd name="adj" fmla="val 0"/>
                </a:avLst>
              </a:prstGeom>
              <a:solidFill>
                <a:srgbClr val="C6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 xmlns:a16="http://schemas.microsoft.com/office/drawing/2014/main" id="{B593C028-7B4A-4BC1-8B00-A1539276E909}"/>
                </a:ext>
              </a:extLst>
            </p:cNvPr>
            <p:cNvSpPr/>
            <p:nvPr/>
          </p:nvSpPr>
          <p:spPr>
            <a:xfrm rot="396212">
              <a:off x="8928906" y="3856070"/>
              <a:ext cx="2164375"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Finding myself</a:t>
              </a:r>
            </a:p>
          </p:txBody>
        </p:sp>
      </p:grpSp>
      <p:pic>
        <p:nvPicPr>
          <p:cNvPr id="29" name="Picture 28">
            <a:extLst>
              <a:ext uri="{FF2B5EF4-FFF2-40B4-BE49-F238E27FC236}">
                <a16:creationId xmlns="" xmlns:a16="http://schemas.microsoft.com/office/drawing/2014/main" id="{47B045D3-F255-42CB-9B24-32D113DC2D48}"/>
              </a:ext>
            </a:extLst>
          </p:cNvPr>
          <p:cNvPicPr>
            <a:picLocks noChangeAspect="1"/>
          </p:cNvPicPr>
          <p:nvPr/>
        </p:nvPicPr>
        <p:blipFill rotWithShape="1">
          <a:blip r:embed="rId3"/>
          <a:srcRect l="10874" t="6385" r="62990" b="56249"/>
          <a:stretch/>
        </p:blipFill>
        <p:spPr>
          <a:xfrm>
            <a:off x="1466680" y="3419521"/>
            <a:ext cx="360845" cy="364261"/>
          </a:xfrm>
          <a:prstGeom prst="ellipse">
            <a:avLst/>
          </a:prstGeom>
        </p:spPr>
      </p:pic>
      <p:pic>
        <p:nvPicPr>
          <p:cNvPr id="30" name="Picture 29">
            <a:extLst>
              <a:ext uri="{FF2B5EF4-FFF2-40B4-BE49-F238E27FC236}">
                <a16:creationId xmlns="" xmlns:a16="http://schemas.microsoft.com/office/drawing/2014/main" id="{47B045D3-F255-42CB-9B24-32D113DC2D48}"/>
              </a:ext>
            </a:extLst>
          </p:cNvPr>
          <p:cNvPicPr>
            <a:picLocks noChangeAspect="1"/>
          </p:cNvPicPr>
          <p:nvPr/>
        </p:nvPicPr>
        <p:blipFill rotWithShape="1">
          <a:blip r:embed="rId3"/>
          <a:srcRect l="10874" t="6385" r="62990" b="56249"/>
          <a:stretch/>
        </p:blipFill>
        <p:spPr>
          <a:xfrm>
            <a:off x="4331420" y="3519768"/>
            <a:ext cx="360845" cy="364261"/>
          </a:xfrm>
          <a:prstGeom prst="ellipse">
            <a:avLst/>
          </a:prstGeom>
        </p:spPr>
      </p:pic>
      <p:pic>
        <p:nvPicPr>
          <p:cNvPr id="31" name="Picture 30">
            <a:extLst>
              <a:ext uri="{FF2B5EF4-FFF2-40B4-BE49-F238E27FC236}">
                <a16:creationId xmlns="" xmlns:a16="http://schemas.microsoft.com/office/drawing/2014/main" id="{47B045D3-F255-42CB-9B24-32D113DC2D48}"/>
              </a:ext>
            </a:extLst>
          </p:cNvPr>
          <p:cNvPicPr>
            <a:picLocks noChangeAspect="1"/>
          </p:cNvPicPr>
          <p:nvPr/>
        </p:nvPicPr>
        <p:blipFill rotWithShape="1">
          <a:blip r:embed="rId3"/>
          <a:srcRect l="10874" t="6385" r="62990" b="56249"/>
          <a:stretch/>
        </p:blipFill>
        <p:spPr>
          <a:xfrm>
            <a:off x="7320023" y="3253582"/>
            <a:ext cx="360845" cy="364261"/>
          </a:xfrm>
          <a:prstGeom prst="ellipse">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2793" y="3385140"/>
            <a:ext cx="461572" cy="46157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3891" y="3773007"/>
            <a:ext cx="3272726" cy="3272726"/>
          </a:xfrm>
          <a:prstGeom prst="rect">
            <a:avLst/>
          </a:prstGeom>
        </p:spPr>
      </p:pic>
    </p:spTree>
    <p:extLst>
      <p:ext uri="{BB962C8B-B14F-4D97-AF65-F5344CB8AC3E}">
        <p14:creationId xmlns:p14="http://schemas.microsoft.com/office/powerpoint/2010/main" val="4371096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93D4"/>
        </a:solidFill>
        <a:effectLst/>
      </p:bgPr>
    </p:bg>
    <p:spTree>
      <p:nvGrpSpPr>
        <p:cNvPr id="1" name=""/>
        <p:cNvGrpSpPr/>
        <p:nvPr/>
      </p:nvGrpSpPr>
      <p:grpSpPr>
        <a:xfrm>
          <a:off x="0" y="0"/>
          <a:ext cx="0" cy="0"/>
          <a:chOff x="0" y="0"/>
          <a:chExt cx="0" cy="0"/>
        </a:xfrm>
      </p:grpSpPr>
      <p:sp>
        <p:nvSpPr>
          <p:cNvPr id="10" name="Rectangle 9"/>
          <p:cNvSpPr/>
          <p:nvPr/>
        </p:nvSpPr>
        <p:spPr>
          <a:xfrm>
            <a:off x="2146546" y="1194039"/>
            <a:ext cx="7739619" cy="2123658"/>
          </a:xfrm>
          <a:prstGeom prst="rect">
            <a:avLst/>
          </a:prstGeom>
        </p:spPr>
        <p:txBody>
          <a:bodyPr wrap="none">
            <a:spAutoFit/>
          </a:bodyPr>
          <a:lstStyle/>
          <a:p>
            <a:pPr algn="ctr"/>
            <a:r>
              <a:rPr lang="en-US" sz="4400" dirty="0" smtClean="0">
                <a:solidFill>
                  <a:schemeClr val="bg1"/>
                </a:solidFill>
                <a:effectLst>
                  <a:outerShdw blurRad="38100" dist="38100" dir="2700000" algn="tl">
                    <a:srgbClr val="000000">
                      <a:alpha val="43137"/>
                    </a:srgbClr>
                  </a:outerShdw>
                </a:effectLst>
                <a:latin typeface="Bahnschrift" panose="020B0502040204020203" pitchFamily="34" charset="0"/>
              </a:rPr>
              <a:t>“If </a:t>
            </a: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you only do what you can do,</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You’ll </a:t>
            </a:r>
            <a:r>
              <a:rPr lang="en-US" sz="4400" dirty="0" smtClean="0">
                <a:solidFill>
                  <a:schemeClr val="accent4"/>
                </a:solidFill>
                <a:effectLst>
                  <a:outerShdw blurRad="38100" dist="38100" dir="2700000" algn="tl">
                    <a:srgbClr val="000000">
                      <a:alpha val="43137"/>
                    </a:srgbClr>
                  </a:outerShdw>
                </a:effectLst>
                <a:latin typeface="Bahnschrift" panose="020B0502040204020203" pitchFamily="34" charset="0"/>
              </a:rPr>
              <a:t>never be better</a:t>
            </a:r>
            <a:endParaRPr lang="en-US" sz="4400" dirty="0">
              <a:solidFill>
                <a:schemeClr val="accent4"/>
              </a:solidFill>
              <a:effectLst>
                <a:outerShdw blurRad="38100" dist="38100" dir="2700000" algn="tl">
                  <a:srgbClr val="000000">
                    <a:alpha val="43137"/>
                  </a:srgbClr>
                </a:outerShdw>
              </a:effectLst>
              <a:latin typeface="Bahnschrift" panose="020B0502040204020203" pitchFamily="34" charset="0"/>
            </a:endParaRP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Than what you are</a:t>
            </a:r>
            <a:r>
              <a:rPr lang="en-US" sz="4400" dirty="0" smtClean="0">
                <a:solidFill>
                  <a:schemeClr val="bg1"/>
                </a:solidFill>
                <a:effectLst>
                  <a:outerShdw blurRad="38100" dist="38100" dir="2700000" algn="tl">
                    <a:srgbClr val="000000">
                      <a:alpha val="43137"/>
                    </a:srgbClr>
                  </a:outerShdw>
                </a:effectLst>
                <a:latin typeface="Bahnschrift" panose="020B0502040204020203" pitchFamily="34" charset="0"/>
              </a:rPr>
              <a:t>.”</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14" name="Rectangle 13"/>
          <p:cNvSpPr/>
          <p:nvPr/>
        </p:nvSpPr>
        <p:spPr>
          <a:xfrm>
            <a:off x="10140327" y="6311658"/>
            <a:ext cx="1696298" cy="369332"/>
          </a:xfrm>
          <a:prstGeom prst="rect">
            <a:avLst/>
          </a:prstGeom>
        </p:spPr>
        <p:txBody>
          <a:bodyPr wrap="none">
            <a:spAutoFit/>
          </a:bodyPr>
          <a:lstStyle/>
          <a:p>
            <a:pPr algn="ctr"/>
            <a:r>
              <a:rPr lang="en-US" dirty="0">
                <a:solidFill>
                  <a:schemeClr val="bg1"/>
                </a:solidFill>
                <a:effectLst>
                  <a:outerShdw blurRad="38100" dist="38100" dir="2700000" algn="tl">
                    <a:srgbClr val="000000">
                      <a:alpha val="43137"/>
                    </a:srgbClr>
                  </a:outerShdw>
                </a:effectLst>
                <a:latin typeface="Bahnschrift" panose="020B0502040204020203" pitchFamily="34" charset="0"/>
              </a:rPr>
              <a:t>-Master Shifu-</a:t>
            </a:r>
          </a:p>
        </p:txBody>
      </p:sp>
    </p:spTree>
    <p:extLst>
      <p:ext uri="{BB962C8B-B14F-4D97-AF65-F5344CB8AC3E}">
        <p14:creationId xmlns:p14="http://schemas.microsoft.com/office/powerpoint/2010/main" val="853991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9172"/>
        </a:solidFill>
        <a:effectLst/>
      </p:bgPr>
    </p:bg>
    <p:spTree>
      <p:nvGrpSpPr>
        <p:cNvPr id="1" name=""/>
        <p:cNvGrpSpPr/>
        <p:nvPr/>
      </p:nvGrpSpPr>
      <p:grpSpPr>
        <a:xfrm>
          <a:off x="0" y="0"/>
          <a:ext cx="0" cy="0"/>
          <a:chOff x="0" y="0"/>
          <a:chExt cx="0" cy="0"/>
        </a:xfrm>
      </p:grpSpPr>
      <p:sp>
        <p:nvSpPr>
          <p:cNvPr id="29" name="TextBox 28"/>
          <p:cNvSpPr txBox="1"/>
          <p:nvPr/>
        </p:nvSpPr>
        <p:spPr>
          <a:xfrm>
            <a:off x="2667691" y="1845333"/>
            <a:ext cx="6219972" cy="1015663"/>
          </a:xfrm>
          <a:prstGeom prst="rect">
            <a:avLst/>
          </a:prstGeom>
          <a:noFill/>
        </p:spPr>
        <p:txBody>
          <a:bodyPr wrap="none" rtlCol="0">
            <a:spAutoFit/>
          </a:bodyPr>
          <a:lstStyle/>
          <a:p>
            <a:pPr algn="ctr"/>
            <a:r>
              <a:rPr lang="en-US" sz="6000" dirty="0" smtClean="0">
                <a:solidFill>
                  <a:schemeClr val="bg1"/>
                </a:solidFill>
                <a:latin typeface="Bahnschrift" panose="020B0502040204020203" pitchFamily="34" charset="0"/>
              </a:rPr>
              <a:t>Team background</a:t>
            </a:r>
            <a:endParaRPr lang="en-US" sz="6000" dirty="0">
              <a:solidFill>
                <a:schemeClr val="bg1"/>
              </a:solidFill>
              <a:latin typeface="Bahnschrift" panose="020B0502040204020203" pitchFamily="34" charset="0"/>
            </a:endParaRPr>
          </a:p>
        </p:txBody>
      </p:sp>
      <p:sp>
        <p:nvSpPr>
          <p:cNvPr id="49" name="Rectangle 48">
            <a:extLst>
              <a:ext uri="{FF2B5EF4-FFF2-40B4-BE49-F238E27FC236}">
                <a16:creationId xmlns="" xmlns:a16="http://schemas.microsoft.com/office/drawing/2014/main" id="{54DB27E2-61DD-46B9-AE46-D9642DC71D18}"/>
              </a:ext>
            </a:extLst>
          </p:cNvPr>
          <p:cNvSpPr/>
          <p:nvPr/>
        </p:nvSpPr>
        <p:spPr>
          <a:xfrm>
            <a:off x="8103070" y="4085247"/>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 </a:t>
            </a:r>
          </a:p>
          <a:p>
            <a:pPr algn="ctr"/>
            <a:r>
              <a:rPr lang="en-US" dirty="0">
                <a:solidFill>
                  <a:schemeClr val="bg1"/>
                </a:solidFill>
                <a:latin typeface="Bahnschrift" panose="020B0502040204020203" pitchFamily="34" charset="0"/>
              </a:rPr>
              <a:t>life</a:t>
            </a:r>
          </a:p>
        </p:txBody>
      </p:sp>
      <p:cxnSp>
        <p:nvCxnSpPr>
          <p:cNvPr id="50" name="Straight Connector 49">
            <a:extLst>
              <a:ext uri="{FF2B5EF4-FFF2-40B4-BE49-F238E27FC236}">
                <a16:creationId xmlns="" xmlns:a16="http://schemas.microsoft.com/office/drawing/2014/main" id="{472BA6F0-9579-4D56-ACAA-949ACE0D59CA}"/>
              </a:ext>
            </a:extLst>
          </p:cNvPr>
          <p:cNvCxnSpPr>
            <a:cxnSpLocks/>
            <a:stCxn id="51" idx="2"/>
            <a:endCxn id="56" idx="6"/>
          </p:cNvCxnSpPr>
          <p:nvPr/>
        </p:nvCxnSpPr>
        <p:spPr>
          <a:xfrm>
            <a:off x="2820546" y="3646569"/>
            <a:ext cx="6725087" cy="897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 xmlns:a16="http://schemas.microsoft.com/office/drawing/2014/main" id="{5157D66F-6A1B-482D-A7C3-39C8F40EF24E}"/>
              </a:ext>
            </a:extLst>
          </p:cNvPr>
          <p:cNvSpPr/>
          <p:nvPr/>
        </p:nvSpPr>
        <p:spPr>
          <a:xfrm>
            <a:off x="2820546" y="3477063"/>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 xmlns:a16="http://schemas.microsoft.com/office/drawing/2014/main" id="{5498138E-4323-4ACA-8F87-FE0D92246CF2}"/>
              </a:ext>
            </a:extLst>
          </p:cNvPr>
          <p:cNvSpPr/>
          <p:nvPr/>
        </p:nvSpPr>
        <p:spPr>
          <a:xfrm>
            <a:off x="4189257" y="3463190"/>
            <a:ext cx="339012" cy="339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 xmlns:a16="http://schemas.microsoft.com/office/drawing/2014/main" id="{769748A9-1BAC-4985-A0B1-E3CE97A23F67}"/>
              </a:ext>
            </a:extLst>
          </p:cNvPr>
          <p:cNvSpPr/>
          <p:nvPr/>
        </p:nvSpPr>
        <p:spPr>
          <a:xfrm>
            <a:off x="5501003" y="3504132"/>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 xmlns:a16="http://schemas.microsoft.com/office/drawing/2014/main" id="{7C30D036-A672-41F2-AD75-3529114A6611}"/>
              </a:ext>
            </a:extLst>
          </p:cNvPr>
          <p:cNvSpPr/>
          <p:nvPr/>
        </p:nvSpPr>
        <p:spPr>
          <a:xfrm>
            <a:off x="6849213" y="3490495"/>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 xmlns:a16="http://schemas.microsoft.com/office/drawing/2014/main" id="{4FA78E22-CC0B-4AC6-8274-C4DA07BC91C3}"/>
              </a:ext>
            </a:extLst>
          </p:cNvPr>
          <p:cNvSpPr/>
          <p:nvPr/>
        </p:nvSpPr>
        <p:spPr>
          <a:xfrm>
            <a:off x="8086878" y="3497430"/>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 xmlns:a16="http://schemas.microsoft.com/office/drawing/2014/main" id="{0EE27004-AB76-4A59-B373-B77FCD28C551}"/>
              </a:ext>
            </a:extLst>
          </p:cNvPr>
          <p:cNvSpPr/>
          <p:nvPr/>
        </p:nvSpPr>
        <p:spPr>
          <a:xfrm>
            <a:off x="9206621" y="3486034"/>
            <a:ext cx="339012" cy="339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 xmlns:a16="http://schemas.microsoft.com/office/drawing/2014/main" id="{CCE9DC5E-6E6D-4A93-8C3A-0ACE6198E3F5}"/>
              </a:ext>
            </a:extLst>
          </p:cNvPr>
          <p:cNvSpPr/>
          <p:nvPr/>
        </p:nvSpPr>
        <p:spPr>
          <a:xfrm>
            <a:off x="1521825" y="4038765"/>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Internship </a:t>
            </a:r>
          </a:p>
          <a:p>
            <a:pPr algn="ctr"/>
            <a:r>
              <a:rPr lang="en-US" dirty="0">
                <a:solidFill>
                  <a:schemeClr val="bg1"/>
                </a:solidFill>
                <a:latin typeface="Bahnschrift" panose="020B0502040204020203" pitchFamily="34" charset="0"/>
              </a:rPr>
              <a:t>expectation</a:t>
            </a:r>
          </a:p>
        </p:txBody>
      </p:sp>
      <p:sp>
        <p:nvSpPr>
          <p:cNvPr id="58" name="Rectangle 57">
            <a:extLst>
              <a:ext uri="{FF2B5EF4-FFF2-40B4-BE49-F238E27FC236}">
                <a16:creationId xmlns="" xmlns:a16="http://schemas.microsoft.com/office/drawing/2014/main" id="{CB9DB89D-28F0-4055-8745-C5A9DA804C62}"/>
              </a:ext>
            </a:extLst>
          </p:cNvPr>
          <p:cNvSpPr/>
          <p:nvPr/>
        </p:nvSpPr>
        <p:spPr>
          <a:xfrm>
            <a:off x="3002807"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Team</a:t>
            </a:r>
          </a:p>
          <a:p>
            <a:pPr algn="ctr"/>
            <a:r>
              <a:rPr lang="en-US" dirty="0">
                <a:solidFill>
                  <a:schemeClr val="bg1"/>
                </a:solidFill>
                <a:latin typeface="Bahnschrift" panose="020B0502040204020203" pitchFamily="34" charset="0"/>
              </a:rPr>
              <a:t> background</a:t>
            </a:r>
          </a:p>
        </p:txBody>
      </p:sp>
      <p:sp>
        <p:nvSpPr>
          <p:cNvPr id="59" name="Rectangle 58">
            <a:extLst>
              <a:ext uri="{FF2B5EF4-FFF2-40B4-BE49-F238E27FC236}">
                <a16:creationId xmlns="" xmlns:a16="http://schemas.microsoft.com/office/drawing/2014/main" id="{2671A08C-75F0-49E6-93FF-5E1831577DDE}"/>
              </a:ext>
            </a:extLst>
          </p:cNvPr>
          <p:cNvSpPr/>
          <p:nvPr/>
        </p:nvSpPr>
        <p:spPr>
          <a:xfrm>
            <a:off x="4366156" y="4051169"/>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Pain point </a:t>
            </a:r>
          </a:p>
          <a:p>
            <a:pPr algn="ctr"/>
            <a:r>
              <a:rPr lang="en-US" dirty="0">
                <a:solidFill>
                  <a:schemeClr val="bg1"/>
                </a:solidFill>
                <a:latin typeface="Bahnschrift" panose="020B0502040204020203" pitchFamily="34" charset="0"/>
              </a:rPr>
              <a:t>&amp; Solution</a:t>
            </a:r>
          </a:p>
        </p:txBody>
      </p:sp>
      <p:sp>
        <p:nvSpPr>
          <p:cNvPr id="60" name="Rectangle 59">
            <a:extLst>
              <a:ext uri="{FF2B5EF4-FFF2-40B4-BE49-F238E27FC236}">
                <a16:creationId xmlns="" xmlns:a16="http://schemas.microsoft.com/office/drawing/2014/main" id="{D1D39A6E-2E35-4CE5-9BF1-AF82537296C6}"/>
              </a:ext>
            </a:extLst>
          </p:cNvPr>
          <p:cNvSpPr/>
          <p:nvPr/>
        </p:nvSpPr>
        <p:spPr>
          <a:xfrm>
            <a:off x="5670509" y="4034700"/>
            <a:ext cx="2681926" cy="646331"/>
          </a:xfrm>
          <a:prstGeom prst="rect">
            <a:avLst/>
          </a:prstGeom>
        </p:spPr>
        <p:txBody>
          <a:bodyPr wrap="square">
            <a:spAutoFit/>
          </a:bodyPr>
          <a:lstStyle/>
          <a:p>
            <a:pPr algn="ctr"/>
            <a:r>
              <a:rPr lang="en-US" dirty="0">
                <a:solidFill>
                  <a:schemeClr val="bg1"/>
                </a:solidFill>
                <a:latin typeface="Bahnschrift" panose="020B0502040204020203" pitchFamily="34" charset="0"/>
              </a:rPr>
              <a:t>Work </a:t>
            </a:r>
          </a:p>
          <a:p>
            <a:pPr algn="ctr"/>
            <a:r>
              <a:rPr lang="en-US" dirty="0">
                <a:solidFill>
                  <a:schemeClr val="bg1"/>
                </a:solidFill>
                <a:latin typeface="Bahnschrift" panose="020B0502040204020203" pitchFamily="34" charset="0"/>
              </a:rPr>
              <a:t>process</a:t>
            </a:r>
          </a:p>
        </p:txBody>
      </p:sp>
      <p:sp>
        <p:nvSpPr>
          <p:cNvPr id="61" name="Rectangle 60">
            <a:extLst>
              <a:ext uri="{FF2B5EF4-FFF2-40B4-BE49-F238E27FC236}">
                <a16:creationId xmlns="" xmlns:a16="http://schemas.microsoft.com/office/drawing/2014/main" id="{70D1220B-9BC7-4FBF-ABC2-F46432CA6DB7}"/>
              </a:ext>
            </a:extLst>
          </p:cNvPr>
          <p:cNvSpPr/>
          <p:nvPr/>
        </p:nvSpPr>
        <p:spPr>
          <a:xfrm>
            <a:off x="6863707" y="4037967"/>
            <a:ext cx="2681926" cy="369332"/>
          </a:xfrm>
          <a:prstGeom prst="rect">
            <a:avLst/>
          </a:prstGeom>
        </p:spPr>
        <p:txBody>
          <a:bodyPr wrap="square">
            <a:spAutoFit/>
          </a:bodyPr>
          <a:lstStyle/>
          <a:p>
            <a:pPr algn="ctr"/>
            <a:r>
              <a:rPr lang="en-US" dirty="0">
                <a:solidFill>
                  <a:schemeClr val="bg1"/>
                </a:solidFill>
                <a:latin typeface="Bahnschrift" panose="020B0502040204020203" pitchFamily="34" charset="0"/>
              </a:rPr>
              <a:t>Demo</a:t>
            </a:r>
          </a:p>
        </p:txBody>
      </p:sp>
      <p:pic>
        <p:nvPicPr>
          <p:cNvPr id="45" name="Picture 44">
            <a:extLst>
              <a:ext uri="{FF2B5EF4-FFF2-40B4-BE49-F238E27FC236}">
                <a16:creationId xmlns="" xmlns:a16="http://schemas.microsoft.com/office/drawing/2014/main" id="{47B045D3-F255-42CB-9B24-32D113DC2D48}"/>
              </a:ext>
            </a:extLst>
          </p:cNvPr>
          <p:cNvPicPr>
            <a:picLocks noChangeAspect="1"/>
          </p:cNvPicPr>
          <p:nvPr/>
        </p:nvPicPr>
        <p:blipFill rotWithShape="1">
          <a:blip r:embed="rId2"/>
          <a:srcRect l="10874" t="6385" r="62990" b="56249"/>
          <a:stretch/>
        </p:blipFill>
        <p:spPr>
          <a:xfrm>
            <a:off x="2735479" y="3375713"/>
            <a:ext cx="509145" cy="513965"/>
          </a:xfrm>
          <a:prstGeom prst="ellipse">
            <a:avLst/>
          </a:prstGeom>
        </p:spPr>
      </p:pic>
    </p:spTree>
    <p:extLst>
      <p:ext uri="{BB962C8B-B14F-4D97-AF65-F5344CB8AC3E}">
        <p14:creationId xmlns:p14="http://schemas.microsoft.com/office/powerpoint/2010/main" val="12095581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83" y="2478101"/>
            <a:ext cx="2305439" cy="1200329"/>
          </a:xfrm>
          <a:prstGeom prst="rect">
            <a:avLst/>
          </a:prstGeom>
        </p:spPr>
        <p:txBody>
          <a:bodyPr wrap="none">
            <a:spAutoFit/>
          </a:bodyPr>
          <a:lstStyle/>
          <a:p>
            <a:pPr algn="ctr"/>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Q &amp; A</a:t>
            </a:r>
          </a:p>
        </p:txBody>
      </p:sp>
    </p:spTree>
    <p:extLst>
      <p:ext uri="{BB962C8B-B14F-4D97-AF65-F5344CB8AC3E}">
        <p14:creationId xmlns:p14="http://schemas.microsoft.com/office/powerpoint/2010/main" val="41523027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66503" y="1370685"/>
            <a:ext cx="3575017" cy="1323439"/>
          </a:xfrm>
          <a:prstGeom prst="rect">
            <a:avLst/>
          </a:prstGeom>
        </p:spPr>
        <p:txBody>
          <a:bodyPr wrap="none">
            <a:spAutoFit/>
          </a:bodyPr>
          <a:lstStyle/>
          <a:p>
            <a:pPr algn="ctr"/>
            <a:r>
              <a:rPr lang="en-US" sz="8000" dirty="0" smtClean="0">
                <a:solidFill>
                  <a:srgbClr val="00B0F0"/>
                </a:solidFill>
                <a:effectLst>
                  <a:outerShdw blurRad="38100" dist="38100" dir="2700000" algn="tl">
                    <a:srgbClr val="000000">
                      <a:alpha val="43137"/>
                    </a:srgbClr>
                  </a:outerShdw>
                </a:effectLst>
                <a:latin typeface="Bahnschrift" panose="020B0502040204020203" pitchFamily="34" charset="0"/>
              </a:rPr>
              <a:t>Backup</a:t>
            </a:r>
            <a:endParaRPr lang="en-US" sz="8000"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5" name="Rectangle 4"/>
          <p:cNvSpPr/>
          <p:nvPr/>
        </p:nvSpPr>
        <p:spPr>
          <a:xfrm>
            <a:off x="4091163" y="2946639"/>
            <a:ext cx="3725700" cy="1862048"/>
          </a:xfrm>
          <a:prstGeom prst="rect">
            <a:avLst/>
          </a:prstGeom>
        </p:spPr>
        <p:txBody>
          <a:bodyPr wrap="none">
            <a:spAutoFit/>
          </a:bodyPr>
          <a:lstStyle/>
          <a:p>
            <a:pPr algn="ctr"/>
            <a:r>
              <a:rPr lang="en-US" sz="11500" dirty="0" smtClean="0">
                <a:solidFill>
                  <a:srgbClr val="0070C0"/>
                </a:solidFill>
                <a:effectLst>
                  <a:outerShdw blurRad="38100" dist="38100" dir="2700000" algn="tl">
                    <a:srgbClr val="000000">
                      <a:alpha val="43137"/>
                    </a:srgbClr>
                  </a:outerShdw>
                </a:effectLst>
                <a:latin typeface="Bahnschrift" panose="020B0502040204020203" pitchFamily="34" charset="0"/>
              </a:rPr>
              <a:t>TDAS</a:t>
            </a:r>
            <a:endParaRPr lang="en-US" sz="11500" dirty="0">
              <a:solidFill>
                <a:srgbClr val="0070C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6714965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p:cNvSpPr/>
          <p:nvPr/>
        </p:nvSpPr>
        <p:spPr>
          <a:xfrm>
            <a:off x="197427" y="-52911"/>
            <a:ext cx="3642344" cy="1323439"/>
          </a:xfrm>
          <a:prstGeom prst="rect">
            <a:avLst/>
          </a:prstGeom>
        </p:spPr>
        <p:txBody>
          <a:bodyPr wrap="none">
            <a:spAutoFit/>
          </a:bodyPr>
          <a:lstStyle/>
          <a:p>
            <a:pPr algn="ctr"/>
            <a:r>
              <a:rPr lang="en-US" sz="8000" dirty="0" smtClean="0">
                <a:solidFill>
                  <a:schemeClr val="bg1"/>
                </a:solidFill>
                <a:effectLst>
                  <a:outerShdw blurRad="38100" dist="38100" dir="2700000" algn="tl">
                    <a:srgbClr val="000000">
                      <a:alpha val="43137"/>
                    </a:srgbClr>
                  </a:outerShdw>
                </a:effectLst>
                <a:latin typeface="Bahnschrift" panose="020B0502040204020203" pitchFamily="34" charset="0"/>
              </a:rPr>
              <a:t>Criteria</a:t>
            </a:r>
            <a:endParaRPr lang="en-US" sz="8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7" name="Rectangle 1"/>
          <p:cNvSpPr>
            <a:spLocks noChangeArrowheads="1"/>
          </p:cNvSpPr>
          <p:nvPr/>
        </p:nvSpPr>
        <p:spPr bwMode="auto">
          <a:xfrm>
            <a:off x="0" y="657213"/>
            <a:ext cx="6047509" cy="683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Thotsakan</a:t>
            </a:r>
            <a:endParaRPr kumimoji="0" lang="en-US" altLang="en-US" sz="28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impacted country is in Asia pacific</a:t>
            </a:r>
            <a:endParaRPr lang="en-US" alt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customer region is Asia pacific</a:t>
            </a:r>
            <a:endParaRPr lang="en-US" alt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SAP</a:t>
            </a: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 server is IPES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Scrumblers</a:t>
            </a:r>
            <a:endParaRPr kumimoji="0" lang="en-US" altLang="en-US" sz="28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impacted country isn’t in Asia pacific</a:t>
            </a:r>
            <a:endParaRPr lang="en-US" alt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customer region isn’t in Asia pacific</a:t>
            </a:r>
            <a:endParaRPr lang="en-US" altLang="en-US" sz="2000"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SAP</a:t>
            </a:r>
            <a:r>
              <a:rPr kumimoji="0" lang="en-US" altLang="en-US" sz="2000" b="0" i="0" u="none" strike="noStrike" cap="none" normalizeH="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 </a:t>
            </a: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server is IPES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Supernova/Polaris</a:t>
            </a:r>
            <a:endParaRPr kumimoji="0" lang="en-US" altLang="en-US" sz="28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sap server is NAPES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rPr>
              <a:t> </a:t>
            </a:r>
            <a:endPar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8" name="Rectangle 7"/>
          <p:cNvSpPr/>
          <p:nvPr/>
        </p:nvSpPr>
        <p:spPr>
          <a:xfrm>
            <a:off x="5548745" y="1622962"/>
            <a:ext cx="6096000" cy="3170099"/>
          </a:xfrm>
          <a:prstGeom prst="rect">
            <a:avLst/>
          </a:prstGeom>
        </p:spPr>
        <p:txBody>
          <a:bodyPr>
            <a:spAutoFit/>
          </a:bodyPr>
          <a:lstStyle/>
          <a:p>
            <a:pPr lvl="0" eaLnBrk="0" fontAlgn="base" hangingPunct="0">
              <a:spcBef>
                <a:spcPct val="0"/>
              </a:spcBef>
              <a:spcAft>
                <a:spcPct val="0"/>
              </a:spcAft>
            </a:pPr>
            <a:r>
              <a:rPr kumimoji="0" lang="en-US" altLang="en-US" sz="2800" b="0" i="0" u="sng"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Other</a:t>
            </a:r>
            <a:endParaRPr kumimoji="0" lang="en-US" altLang="en-US" sz="28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assignee is not in any team</a:t>
            </a:r>
            <a:endParaRPr lang="en-US" alt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note don’t have sap server keyword</a:t>
            </a:r>
            <a:endParaRPr lang="en-US" alt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note don’t have impacted country keyword</a:t>
            </a:r>
            <a:endParaRPr lang="en-US" altLang="en-US" sz="2000" dirty="0" smtClean="0">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customer country is in GBC country</a:t>
            </a:r>
          </a:p>
          <a:p>
            <a:pPr lvl="0" eaLnBrk="0" fontAlgn="base" hangingPunct="0">
              <a:spcBef>
                <a:spcPct val="0"/>
              </a:spcBef>
              <a:spcAft>
                <a:spcPct val="0"/>
              </a:spcAft>
            </a:pPr>
            <a:endParaRPr kumimoji="0" lang="en-US" altLang="en-US" sz="24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lvl="0" eaLnBrk="0" fontAlgn="base" hangingPunct="0">
              <a:spcBef>
                <a:spcPct val="0"/>
              </a:spcBef>
              <a:spcAft>
                <a:spcPct val="0"/>
              </a:spcAft>
            </a:pPr>
            <a:r>
              <a:rPr kumimoji="0" lang="en-US" altLang="en-US" sz="2800" b="0" i="0" u="sng"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Globa</a:t>
            </a:r>
            <a:r>
              <a:rPr kumimoji="0" lang="en-US" altLang="en-US" sz="28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l</a:t>
            </a:r>
            <a:endParaRPr kumimoji="0" lang="en-US" altLang="en-US" sz="28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sap server is IPES and NAPES</a:t>
            </a:r>
            <a:endPar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note have global keyword such as YFGLJV01</a:t>
            </a:r>
            <a:r>
              <a:rPr kumimoji="0" lang="en-US" alt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rPr>
              <a:t> </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287113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68984" y="754877"/>
            <a:ext cx="3393026" cy="5084813"/>
          </a:xfrm>
          <a:prstGeom prst="rect">
            <a:avLst/>
          </a:prstGeom>
        </p:spPr>
      </p:pic>
    </p:spTree>
    <p:extLst>
      <p:ext uri="{BB962C8B-B14F-4D97-AF65-F5344CB8AC3E}">
        <p14:creationId xmlns:p14="http://schemas.microsoft.com/office/powerpoint/2010/main" val="419123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3187" y="2797321"/>
            <a:ext cx="980440" cy="98044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71192" y="2549783"/>
            <a:ext cx="1377446" cy="137744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9550" y="2545430"/>
            <a:ext cx="1386152" cy="1386152"/>
          </a:xfrm>
          <a:prstGeom prst="rect">
            <a:avLst/>
          </a:prstGeom>
        </p:spPr>
      </p:pic>
      <p:cxnSp>
        <p:nvCxnSpPr>
          <p:cNvPr id="11" name="Straight Arrow Connector 10"/>
          <p:cNvCxnSpPr/>
          <p:nvPr/>
        </p:nvCxnSpPr>
        <p:spPr>
          <a:xfrm>
            <a:off x="3432908" y="3053567"/>
            <a:ext cx="1909187" cy="0"/>
          </a:xfrm>
          <a:prstGeom prst="straightConnector1">
            <a:avLst/>
          </a:prstGeom>
          <a:ln w="76200">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H="1">
            <a:off x="3392714" y="3463751"/>
            <a:ext cx="1969477" cy="0"/>
          </a:xfrm>
          <a:prstGeom prst="straightConnector1">
            <a:avLst/>
          </a:prstGeom>
          <a:ln w="76200">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6962503" y="3053567"/>
            <a:ext cx="1999622" cy="0"/>
          </a:xfrm>
          <a:prstGeom prst="straightConnector1">
            <a:avLst/>
          </a:prstGeom>
          <a:ln w="120650">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p:nvPr/>
        </p:nvCxnSpPr>
        <p:spPr>
          <a:xfrm flipH="1">
            <a:off x="6859395" y="3478763"/>
            <a:ext cx="2019719" cy="0"/>
          </a:xfrm>
          <a:prstGeom prst="straightConnector1">
            <a:avLst/>
          </a:prstGeom>
          <a:ln w="76200">
            <a:solidFill>
              <a:srgbClr val="92D050"/>
            </a:solidFill>
            <a:tailEnd type="triangle"/>
          </a:ln>
        </p:spPr>
        <p:style>
          <a:lnRef idx="3">
            <a:schemeClr val="accent5"/>
          </a:lnRef>
          <a:fillRef idx="0">
            <a:schemeClr val="accent5"/>
          </a:fillRef>
          <a:effectRef idx="2">
            <a:schemeClr val="accent5"/>
          </a:effectRef>
          <a:fontRef idx="minor">
            <a:schemeClr val="tx1"/>
          </a:fontRef>
        </p:style>
      </p:cxnSp>
      <p:sp>
        <p:nvSpPr>
          <p:cNvPr id="17" name="TextBox 16"/>
          <p:cNvSpPr txBox="1"/>
          <p:nvPr/>
        </p:nvSpPr>
        <p:spPr>
          <a:xfrm>
            <a:off x="3596261" y="2405869"/>
            <a:ext cx="1705019" cy="369332"/>
          </a:xfrm>
          <a:prstGeom prst="rect">
            <a:avLst/>
          </a:prstGeom>
          <a:noFill/>
        </p:spPr>
        <p:txBody>
          <a:bodyPr wrap="none" rtlCol="0">
            <a:spAutoFit/>
          </a:bodyPr>
          <a:lstStyle/>
          <a:p>
            <a:r>
              <a:rPr lang="en-US" dirty="0" smtClean="0"/>
              <a:t>3.</a:t>
            </a:r>
            <a:r>
              <a:rPr lang="en-US" dirty="0" smtClean="0"/>
              <a:t>Update tickets</a:t>
            </a:r>
            <a:endParaRPr lang="en-US" dirty="0"/>
          </a:p>
        </p:txBody>
      </p:sp>
      <p:sp>
        <p:nvSpPr>
          <p:cNvPr id="18" name="TextBox 17"/>
          <p:cNvSpPr txBox="1"/>
          <p:nvPr/>
        </p:nvSpPr>
        <p:spPr>
          <a:xfrm>
            <a:off x="3496598" y="3556099"/>
            <a:ext cx="1831079" cy="369332"/>
          </a:xfrm>
          <a:prstGeom prst="rect">
            <a:avLst/>
          </a:prstGeom>
          <a:noFill/>
        </p:spPr>
        <p:txBody>
          <a:bodyPr wrap="none" rtlCol="0">
            <a:spAutoFit/>
          </a:bodyPr>
          <a:lstStyle/>
          <a:p>
            <a:r>
              <a:rPr lang="en-US" dirty="0" smtClean="0"/>
              <a:t>2.Respond </a:t>
            </a:r>
            <a:r>
              <a:rPr lang="en-US" dirty="0" smtClean="0"/>
              <a:t>tickets</a:t>
            </a:r>
            <a:endParaRPr lang="en-US" dirty="0"/>
          </a:p>
        </p:txBody>
      </p:sp>
      <p:sp>
        <p:nvSpPr>
          <p:cNvPr id="19" name="TextBox 18"/>
          <p:cNvSpPr txBox="1"/>
          <p:nvPr/>
        </p:nvSpPr>
        <p:spPr>
          <a:xfrm>
            <a:off x="6984719" y="2443706"/>
            <a:ext cx="1705019" cy="369332"/>
          </a:xfrm>
          <a:prstGeom prst="rect">
            <a:avLst/>
          </a:prstGeom>
          <a:noFill/>
        </p:spPr>
        <p:txBody>
          <a:bodyPr wrap="none" rtlCol="0">
            <a:spAutoFit/>
          </a:bodyPr>
          <a:lstStyle/>
          <a:p>
            <a:r>
              <a:rPr lang="en-US" dirty="0" smtClean="0"/>
              <a:t>4.Update tickets</a:t>
            </a:r>
            <a:endParaRPr lang="en-US" dirty="0"/>
          </a:p>
        </p:txBody>
      </p:sp>
      <p:sp>
        <p:nvSpPr>
          <p:cNvPr id="20" name="TextBox 19"/>
          <p:cNvSpPr txBox="1"/>
          <p:nvPr/>
        </p:nvSpPr>
        <p:spPr>
          <a:xfrm>
            <a:off x="7046775" y="3556099"/>
            <a:ext cx="1831079" cy="369332"/>
          </a:xfrm>
          <a:prstGeom prst="rect">
            <a:avLst/>
          </a:prstGeom>
          <a:noFill/>
        </p:spPr>
        <p:txBody>
          <a:bodyPr wrap="none" rtlCol="0">
            <a:spAutoFit/>
          </a:bodyPr>
          <a:lstStyle/>
          <a:p>
            <a:r>
              <a:rPr lang="en-US" dirty="0" smtClean="0"/>
              <a:t>1.Respond </a:t>
            </a:r>
            <a:r>
              <a:rPr lang="en-US" dirty="0" smtClean="0"/>
              <a:t>tickets</a:t>
            </a:r>
            <a:endParaRPr lang="en-US" dirty="0"/>
          </a:p>
        </p:txBody>
      </p:sp>
      <p:sp>
        <p:nvSpPr>
          <p:cNvPr id="21" name="TextBox 20"/>
          <p:cNvSpPr txBox="1"/>
          <p:nvPr/>
        </p:nvSpPr>
        <p:spPr>
          <a:xfrm>
            <a:off x="5770575" y="3974671"/>
            <a:ext cx="785664" cy="369332"/>
          </a:xfrm>
          <a:prstGeom prst="rect">
            <a:avLst/>
          </a:prstGeom>
          <a:noFill/>
        </p:spPr>
        <p:txBody>
          <a:bodyPr wrap="none" rtlCol="0">
            <a:spAutoFit/>
          </a:bodyPr>
          <a:lstStyle/>
          <a:p>
            <a:r>
              <a:rPr lang="en-US" dirty="0" smtClean="0"/>
              <a:t>Server</a:t>
            </a:r>
            <a:endParaRPr lang="en-US" dirty="0"/>
          </a:p>
        </p:txBody>
      </p:sp>
      <p:sp>
        <p:nvSpPr>
          <p:cNvPr id="22" name="TextBox 21"/>
          <p:cNvSpPr txBox="1"/>
          <p:nvPr/>
        </p:nvSpPr>
        <p:spPr>
          <a:xfrm>
            <a:off x="9464427" y="3974671"/>
            <a:ext cx="656398" cy="369332"/>
          </a:xfrm>
          <a:prstGeom prst="rect">
            <a:avLst/>
          </a:prstGeom>
          <a:noFill/>
        </p:spPr>
        <p:txBody>
          <a:bodyPr wrap="none" rtlCol="0">
            <a:spAutoFit/>
          </a:bodyPr>
          <a:lstStyle/>
          <a:p>
            <a:r>
              <a:rPr lang="en-US" dirty="0" smtClean="0"/>
              <a:t>ITSM</a:t>
            </a:r>
            <a:endParaRPr lang="en-US" dirty="0"/>
          </a:p>
        </p:txBody>
      </p:sp>
      <p:sp>
        <p:nvSpPr>
          <p:cNvPr id="23" name="TextBox 22"/>
          <p:cNvSpPr txBox="1"/>
          <p:nvPr/>
        </p:nvSpPr>
        <p:spPr>
          <a:xfrm>
            <a:off x="2075074" y="3925431"/>
            <a:ext cx="1073564" cy="369332"/>
          </a:xfrm>
          <a:prstGeom prst="rect">
            <a:avLst/>
          </a:prstGeom>
          <a:noFill/>
        </p:spPr>
        <p:txBody>
          <a:bodyPr wrap="none" rtlCol="0">
            <a:spAutoFit/>
          </a:bodyPr>
          <a:lstStyle/>
          <a:p>
            <a:r>
              <a:rPr lang="en-US" dirty="0" smtClean="0"/>
              <a:t>Webpage</a:t>
            </a:r>
            <a:endParaRPr lang="en-US" dirty="0"/>
          </a:p>
        </p:txBody>
      </p:sp>
      <p:sp>
        <p:nvSpPr>
          <p:cNvPr id="27" name="TextBox 26"/>
          <p:cNvSpPr txBox="1"/>
          <p:nvPr/>
        </p:nvSpPr>
        <p:spPr>
          <a:xfrm>
            <a:off x="7413840" y="2074374"/>
            <a:ext cx="910827" cy="369332"/>
          </a:xfrm>
          <a:prstGeom prst="rect">
            <a:avLst/>
          </a:prstGeom>
          <a:solidFill>
            <a:schemeClr val="accent4">
              <a:lumMod val="60000"/>
              <a:lumOff val="40000"/>
            </a:schemeClr>
          </a:solidFill>
        </p:spPr>
        <p:txBody>
          <a:bodyPr wrap="none" rtlCol="0">
            <a:spAutoFit/>
          </a:bodyPr>
          <a:lstStyle/>
          <a:p>
            <a:r>
              <a:rPr lang="en-US" dirty="0" smtClean="0"/>
              <a:t>Phase 2</a:t>
            </a:r>
            <a:endParaRPr lang="en-US" dirty="0"/>
          </a:p>
        </p:txBody>
      </p:sp>
      <p:sp>
        <p:nvSpPr>
          <p:cNvPr id="28" name="TextBox 27"/>
          <p:cNvSpPr txBox="1"/>
          <p:nvPr/>
        </p:nvSpPr>
        <p:spPr>
          <a:xfrm>
            <a:off x="3264908" y="422855"/>
            <a:ext cx="5585183" cy="707886"/>
          </a:xfrm>
          <a:prstGeom prst="rect">
            <a:avLst/>
          </a:prstGeom>
          <a:noFill/>
        </p:spPr>
        <p:txBody>
          <a:bodyPr wrap="none" rtlCol="0">
            <a:spAutoFit/>
          </a:bodyPr>
          <a:lstStyle/>
          <a:p>
            <a:r>
              <a:rPr lang="en-US" sz="4000" dirty="0" smtClean="0">
                <a:effectLst>
                  <a:outerShdw blurRad="38100" dist="38100" dir="2700000" algn="tl">
                    <a:srgbClr val="000000">
                      <a:alpha val="43137"/>
                    </a:srgbClr>
                  </a:outerShdw>
                </a:effectLst>
                <a:latin typeface="Bahnschrift" panose="020B0502040204020203" pitchFamily="34" charset="0"/>
              </a:rPr>
              <a:t>ITSM’s ticket info update</a:t>
            </a:r>
            <a:endParaRPr lang="en-US" sz="4000" dirty="0">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9190479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2452913"/>
            <a:ext cx="12192000" cy="4405087"/>
          </a:xfrm>
          <a:prstGeom prst="rect">
            <a:avLst/>
          </a:prstGeom>
          <a:solidFill>
            <a:srgbClr val="7BA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42942" y="557669"/>
            <a:ext cx="4950394" cy="707886"/>
          </a:xfrm>
          <a:prstGeom prst="rect">
            <a:avLst/>
          </a:prstGeom>
          <a:solidFill>
            <a:schemeClr val="accent4">
              <a:lumMod val="60000"/>
              <a:lumOff val="40000"/>
            </a:schemeClr>
          </a:solidFill>
        </p:spPr>
        <p:txBody>
          <a:bodyPr wrap="none" rtlCol="0">
            <a:spAutoFit/>
          </a:bodyPr>
          <a:lstStyle/>
          <a:p>
            <a:r>
              <a:rPr lang="en-US" sz="4000" dirty="0" smtClean="0">
                <a:effectLst>
                  <a:outerShdw blurRad="38100" dist="38100" dir="2700000" algn="tl">
                    <a:srgbClr val="000000">
                      <a:alpha val="43137"/>
                    </a:srgbClr>
                  </a:outerShdw>
                </a:effectLst>
                <a:latin typeface="Bahnschrift" panose="020B0502040204020203" pitchFamily="34" charset="0"/>
              </a:rPr>
              <a:t>Role &amp; Responsibility</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5" name="TextBox 4"/>
          <p:cNvSpPr txBox="1"/>
          <p:nvPr/>
        </p:nvSpPr>
        <p:spPr>
          <a:xfrm>
            <a:off x="1937273" y="3410726"/>
            <a:ext cx="1074333" cy="707886"/>
          </a:xfrm>
          <a:prstGeom prst="rect">
            <a:avLst/>
          </a:prstGeom>
          <a:noFill/>
        </p:spPr>
        <p:txBody>
          <a:bodyPr wrap="none" rtlCol="0">
            <a:spAutoFit/>
          </a:bodyPr>
          <a:lstStyle/>
          <a:p>
            <a:r>
              <a:rPr lang="en-US" sz="4000" dirty="0" smtClean="0">
                <a:solidFill>
                  <a:srgbClr val="F6ADBB"/>
                </a:solidFill>
                <a:effectLst>
                  <a:outerShdw blurRad="38100" dist="38100" dir="2700000" algn="tl">
                    <a:srgbClr val="000000">
                      <a:alpha val="43137"/>
                    </a:srgbClr>
                  </a:outerShdw>
                </a:effectLst>
                <a:latin typeface="Bahnschrift" panose="020B0502040204020203" pitchFamily="34" charset="0"/>
              </a:rPr>
              <a:t>Boo</a:t>
            </a:r>
            <a:endParaRPr lang="en-US" sz="4000" dirty="0">
              <a:solidFill>
                <a:srgbClr val="F6ADBB"/>
              </a:solidFill>
              <a:effectLst>
                <a:outerShdw blurRad="38100" dist="38100" dir="2700000" algn="tl">
                  <a:srgbClr val="000000">
                    <a:alpha val="43137"/>
                  </a:srgbClr>
                </a:outerShdw>
              </a:effectLst>
              <a:latin typeface="Bahnschrift" panose="020B0502040204020203" pitchFamily="34" charset="0"/>
            </a:endParaRPr>
          </a:p>
        </p:txBody>
      </p:sp>
      <p:sp>
        <p:nvSpPr>
          <p:cNvPr id="6" name="TextBox 5"/>
          <p:cNvSpPr txBox="1"/>
          <p:nvPr/>
        </p:nvSpPr>
        <p:spPr>
          <a:xfrm>
            <a:off x="1656404" y="4118612"/>
            <a:ext cx="1755609" cy="707886"/>
          </a:xfrm>
          <a:prstGeom prst="rect">
            <a:avLst/>
          </a:prstGeom>
          <a:noFill/>
        </p:spPr>
        <p:txBody>
          <a:bodyPr wrap="none" rtlCol="0">
            <a:spAutoFit/>
          </a:bodyPr>
          <a:lstStyle/>
          <a:p>
            <a:r>
              <a:rPr lang="en-US" sz="4000" dirty="0" smtClean="0">
                <a:effectLst>
                  <a:outerShdw blurRad="38100" dist="38100" dir="2700000" algn="tl">
                    <a:srgbClr val="000000">
                      <a:alpha val="43137"/>
                    </a:srgbClr>
                  </a:outerShdw>
                </a:effectLst>
                <a:latin typeface="Bahnschrift" panose="020B0502040204020203" pitchFamily="34" charset="0"/>
              </a:rPr>
              <a:t>Design</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7" name="TextBox 6"/>
          <p:cNvSpPr txBox="1"/>
          <p:nvPr/>
        </p:nvSpPr>
        <p:spPr>
          <a:xfrm>
            <a:off x="5899416" y="3410726"/>
            <a:ext cx="998991" cy="707886"/>
          </a:xfrm>
          <a:prstGeom prst="rect">
            <a:avLst/>
          </a:prstGeom>
          <a:noFill/>
        </p:spPr>
        <p:txBody>
          <a:bodyPr wrap="none" rtlCol="0">
            <a:spAutoFit/>
          </a:bodyPr>
          <a:lstStyle/>
          <a:p>
            <a:r>
              <a:rPr lang="en-US" sz="4000" dirty="0" smtClean="0">
                <a:solidFill>
                  <a:srgbClr val="B1C122"/>
                </a:solidFill>
                <a:effectLst>
                  <a:outerShdw blurRad="38100" dist="38100" dir="2700000" algn="tl">
                    <a:srgbClr val="000000">
                      <a:alpha val="43137"/>
                    </a:srgbClr>
                  </a:outerShdw>
                </a:effectLst>
                <a:latin typeface="Bahnschrift" panose="020B0502040204020203" pitchFamily="34" charset="0"/>
              </a:rPr>
              <a:t>Joe</a:t>
            </a:r>
            <a:endParaRPr lang="en-US" sz="4000" dirty="0">
              <a:solidFill>
                <a:srgbClr val="B1C122"/>
              </a:solidFill>
              <a:effectLst>
                <a:outerShdw blurRad="38100" dist="38100" dir="2700000" algn="tl">
                  <a:srgbClr val="000000">
                    <a:alpha val="43137"/>
                  </a:srgbClr>
                </a:outerShdw>
              </a:effectLst>
              <a:latin typeface="Bahnschrift" panose="020B0502040204020203" pitchFamily="34" charset="0"/>
            </a:endParaRPr>
          </a:p>
        </p:txBody>
      </p:sp>
      <p:sp>
        <p:nvSpPr>
          <p:cNvPr id="8" name="TextBox 7"/>
          <p:cNvSpPr txBox="1"/>
          <p:nvPr/>
        </p:nvSpPr>
        <p:spPr>
          <a:xfrm>
            <a:off x="9066642" y="3463568"/>
            <a:ext cx="1436612" cy="707886"/>
          </a:xfrm>
          <a:prstGeom prst="rect">
            <a:avLst/>
          </a:prstGeom>
          <a:noFill/>
        </p:spPr>
        <p:txBody>
          <a:bodyPr wrap="none" rtlCol="0">
            <a:spAutoFit/>
          </a:bodyPr>
          <a:lstStyle/>
          <a:p>
            <a:r>
              <a:rPr lang="en-US" sz="4000" dirty="0" smtClean="0">
                <a:solidFill>
                  <a:srgbClr val="66CBFF"/>
                </a:solidFill>
                <a:effectLst>
                  <a:outerShdw blurRad="38100" dist="38100" dir="2700000" algn="tl">
                    <a:srgbClr val="000000">
                      <a:alpha val="43137"/>
                    </a:srgbClr>
                  </a:outerShdw>
                </a:effectLst>
                <a:latin typeface="Bahnschrift" panose="020B0502040204020203" pitchFamily="34" charset="0"/>
              </a:rPr>
              <a:t>Earth</a:t>
            </a:r>
            <a:endParaRPr lang="en-US" sz="4000" dirty="0">
              <a:solidFill>
                <a:srgbClr val="66CBFF"/>
              </a:solidFill>
              <a:effectLst>
                <a:outerShdw blurRad="38100" dist="38100" dir="2700000" algn="tl">
                  <a:srgbClr val="000000">
                    <a:alpha val="43137"/>
                  </a:srgbClr>
                </a:outerShdw>
              </a:effectLst>
              <a:latin typeface="Bahnschrift" panose="020B0502040204020203" pitchFamily="34" charset="0"/>
            </a:endParaRPr>
          </a:p>
        </p:txBody>
      </p:sp>
      <p:sp>
        <p:nvSpPr>
          <p:cNvPr id="9" name="TextBox 8"/>
          <p:cNvSpPr txBox="1"/>
          <p:nvPr/>
        </p:nvSpPr>
        <p:spPr>
          <a:xfrm>
            <a:off x="5433028" y="4178660"/>
            <a:ext cx="2263761" cy="707886"/>
          </a:xfrm>
          <a:prstGeom prst="rect">
            <a:avLst/>
          </a:prstGeom>
          <a:noFill/>
        </p:spPr>
        <p:txBody>
          <a:bodyPr wrap="none" rtlCol="0">
            <a:spAutoFit/>
          </a:bodyPr>
          <a:lstStyle/>
          <a:p>
            <a:r>
              <a:rPr lang="en-US" sz="4000" dirty="0" smtClean="0">
                <a:effectLst>
                  <a:outerShdw blurRad="38100" dist="38100" dir="2700000" algn="tl">
                    <a:srgbClr val="000000">
                      <a:alpha val="43137"/>
                    </a:srgbClr>
                  </a:outerShdw>
                </a:effectLst>
                <a:latin typeface="Bahnschrift" panose="020B0502040204020203" pitchFamily="34" charset="0"/>
              </a:rPr>
              <a:t>Frontend</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10" name="TextBox 9"/>
          <p:cNvSpPr txBox="1"/>
          <p:nvPr/>
        </p:nvSpPr>
        <p:spPr>
          <a:xfrm>
            <a:off x="8951131" y="4179101"/>
            <a:ext cx="2154757" cy="707886"/>
          </a:xfrm>
          <a:prstGeom prst="rect">
            <a:avLst/>
          </a:prstGeom>
          <a:noFill/>
        </p:spPr>
        <p:txBody>
          <a:bodyPr wrap="none" rtlCol="0">
            <a:spAutoFit/>
          </a:bodyPr>
          <a:lstStyle/>
          <a:p>
            <a:r>
              <a:rPr lang="en-US" sz="4000" dirty="0" smtClean="0">
                <a:effectLst>
                  <a:outerShdw blurRad="38100" dist="38100" dir="2700000" algn="tl">
                    <a:srgbClr val="000000">
                      <a:alpha val="43137"/>
                    </a:srgbClr>
                  </a:outerShdw>
                </a:effectLst>
                <a:latin typeface="Bahnschrift" panose="020B0502040204020203" pitchFamily="34" charset="0"/>
              </a:rPr>
              <a:t>Backend</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11" name="TextBox 10"/>
          <p:cNvSpPr txBox="1"/>
          <p:nvPr/>
        </p:nvSpPr>
        <p:spPr>
          <a:xfrm>
            <a:off x="1155988" y="4868426"/>
            <a:ext cx="2686954"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Bahnschrift" panose="020B0502040204020203" pitchFamily="34" charset="0"/>
              </a:rPr>
              <a:t>Text processing</a:t>
            </a:r>
            <a:endParaRPr lang="en-US" sz="28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12" name="TextBox 11"/>
          <p:cNvSpPr txBox="1"/>
          <p:nvPr/>
        </p:nvSpPr>
        <p:spPr>
          <a:xfrm>
            <a:off x="5812613" y="4899319"/>
            <a:ext cx="1563248"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Bahnschrift" panose="020B0502040204020203" pitchFamily="34" charset="0"/>
              </a:rPr>
              <a:t>Backend</a:t>
            </a:r>
            <a:endParaRPr lang="en-US" sz="28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13" name="TextBox 12"/>
          <p:cNvSpPr txBox="1"/>
          <p:nvPr/>
        </p:nvSpPr>
        <p:spPr>
          <a:xfrm>
            <a:off x="9665005" y="4854844"/>
            <a:ext cx="739305"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Bahnschrift" panose="020B0502040204020203" pitchFamily="34" charset="0"/>
              </a:rPr>
              <a:t>API</a:t>
            </a:r>
            <a:endParaRPr lang="en-US" sz="28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205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8751" t="4713" r="61405" b="83086"/>
          <a:stretch/>
        </p:blipFill>
        <p:spPr bwMode="auto">
          <a:xfrm>
            <a:off x="1560523" y="1533424"/>
            <a:ext cx="1943100" cy="1912500"/>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9113" t="17154" r="58628" b="69160"/>
          <a:stretch/>
        </p:blipFill>
        <p:spPr bwMode="auto">
          <a:xfrm>
            <a:off x="5404000" y="1584300"/>
            <a:ext cx="1891410" cy="1861624"/>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58570" t="6511" r="19171" b="79803"/>
          <a:stretch/>
        </p:blipFill>
        <p:spPr bwMode="auto">
          <a:xfrm>
            <a:off x="8824902" y="1636258"/>
            <a:ext cx="1891410" cy="186162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409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0007" y="2108200"/>
            <a:ext cx="5036603" cy="3022600"/>
          </a:xfrm>
          <a:prstGeom prst="rect">
            <a:avLst/>
          </a:prstGeom>
        </p:spPr>
      </p:pic>
      <p:pic>
        <p:nvPicPr>
          <p:cNvPr id="5" name="Picture 4"/>
          <p:cNvPicPr>
            <a:picLocks noChangeAspect="1"/>
          </p:cNvPicPr>
          <p:nvPr/>
        </p:nvPicPr>
        <p:blipFill>
          <a:blip r:embed="rId3"/>
          <a:stretch>
            <a:fillRect/>
          </a:stretch>
        </p:blipFill>
        <p:spPr>
          <a:xfrm>
            <a:off x="6261100" y="2294215"/>
            <a:ext cx="4621034" cy="2836585"/>
          </a:xfrm>
          <a:prstGeom prst="rect">
            <a:avLst/>
          </a:prstGeom>
        </p:spPr>
      </p:pic>
    </p:spTree>
    <p:extLst>
      <p:ext uri="{BB962C8B-B14F-4D97-AF65-F5344CB8AC3E}">
        <p14:creationId xmlns:p14="http://schemas.microsoft.com/office/powerpoint/2010/main" val="3944611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3FD"/>
        </a:solidFill>
        <a:effectLst/>
      </p:bgPr>
    </p:bg>
    <p:spTree>
      <p:nvGrpSpPr>
        <p:cNvPr id="1" name=""/>
        <p:cNvGrpSpPr/>
        <p:nvPr/>
      </p:nvGrpSpPr>
      <p:grpSpPr>
        <a:xfrm>
          <a:off x="0" y="0"/>
          <a:ext cx="0" cy="0"/>
          <a:chOff x="0" y="0"/>
          <a:chExt cx="0" cy="0"/>
        </a:xfrm>
      </p:grpSpPr>
      <p:pic>
        <p:nvPicPr>
          <p:cNvPr id="4" name="Picture 4" descr="Image result for upstream industry vecto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222"/>
          <a:stretch/>
        </p:blipFill>
        <p:spPr bwMode="auto">
          <a:xfrm>
            <a:off x="-14652" y="1436959"/>
            <a:ext cx="7942483" cy="5148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163009"/>
            <a:ext cx="12192000" cy="1725746"/>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856321" y="4876435"/>
            <a:ext cx="4335679" cy="954107"/>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 xmlns:a16="http://schemas.microsoft.com/office/drawing/2014/main" id="{F06BB2AB-9A47-45B3-983E-CEDF2FB3900A}"/>
              </a:ext>
            </a:extLst>
          </p:cNvPr>
          <p:cNvSpPr/>
          <p:nvPr/>
        </p:nvSpPr>
        <p:spPr>
          <a:xfrm>
            <a:off x="949329" y="5591813"/>
            <a:ext cx="5460149" cy="830997"/>
          </a:xfrm>
          <a:prstGeom prst="rect">
            <a:avLst/>
          </a:prstGeom>
        </p:spPr>
        <p:txBody>
          <a:bodyPr wrap="none">
            <a:spAutoFit/>
          </a:bodyPr>
          <a:lstStyle/>
          <a:p>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Upstream business</a:t>
            </a:r>
          </a:p>
        </p:txBody>
      </p:sp>
      <p:sp>
        <p:nvSpPr>
          <p:cNvPr id="8" name="Rectangle 7">
            <a:extLst>
              <a:ext uri="{FF2B5EF4-FFF2-40B4-BE49-F238E27FC236}">
                <a16:creationId xmlns="" xmlns:a16="http://schemas.microsoft.com/office/drawing/2014/main" id="{8F4F1174-1BCB-483F-815D-C226D6A251B4}"/>
              </a:ext>
            </a:extLst>
          </p:cNvPr>
          <p:cNvSpPr/>
          <p:nvPr/>
        </p:nvSpPr>
        <p:spPr>
          <a:xfrm>
            <a:off x="-8624" y="281595"/>
            <a:ext cx="132080" cy="78232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BF"/>
              </a:solidFill>
            </a:endParaRPr>
          </a:p>
        </p:txBody>
      </p:sp>
      <p:sp>
        <p:nvSpPr>
          <p:cNvPr id="9" name="Rectangle 8">
            <a:extLst>
              <a:ext uri="{FF2B5EF4-FFF2-40B4-BE49-F238E27FC236}">
                <a16:creationId xmlns="" xmlns:a16="http://schemas.microsoft.com/office/drawing/2014/main" id="{F06BB2AB-9A47-45B3-983E-CEDF2FB3900A}"/>
              </a:ext>
            </a:extLst>
          </p:cNvPr>
          <p:cNvSpPr/>
          <p:nvPr/>
        </p:nvSpPr>
        <p:spPr>
          <a:xfrm>
            <a:off x="406702" y="-15954"/>
            <a:ext cx="1002550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Financial Upstream SAP</a:t>
            </a:r>
          </a:p>
        </p:txBody>
      </p:sp>
      <p:pic>
        <p:nvPicPr>
          <p:cNvPr id="11" name="Picture 10">
            <a:extLst>
              <a:ext uri="{FF2B5EF4-FFF2-40B4-BE49-F238E27FC236}">
                <a16:creationId xmlns="" xmlns:a16="http://schemas.microsoft.com/office/drawing/2014/main" id="{D18A7F8A-B1AF-48A0-AA07-2394CC721D7F}"/>
              </a:ext>
            </a:extLst>
          </p:cNvPr>
          <p:cNvPicPr>
            <a:picLocks noChangeAspect="1"/>
          </p:cNvPicPr>
          <p:nvPr/>
        </p:nvPicPr>
        <p:blipFill>
          <a:blip r:embed="rId4"/>
          <a:stretch>
            <a:fillRect/>
          </a:stretch>
        </p:blipFill>
        <p:spPr>
          <a:xfrm>
            <a:off x="4453340" y="2198994"/>
            <a:ext cx="2201980" cy="2201980"/>
          </a:xfrm>
          <a:prstGeom prst="ellipse">
            <a:avLst/>
          </a:prstGeom>
        </p:spPr>
      </p:pic>
      <p:sp>
        <p:nvSpPr>
          <p:cNvPr id="17" name="Freeform 16"/>
          <p:cNvSpPr/>
          <p:nvPr/>
        </p:nvSpPr>
        <p:spPr>
          <a:xfrm>
            <a:off x="6046721" y="1569894"/>
            <a:ext cx="2204644" cy="485813"/>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57150">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B1B100E5-A3DB-463A-8742-9705F458A5E2}"/>
              </a:ext>
            </a:extLst>
          </p:cNvPr>
          <p:cNvSpPr/>
          <p:nvPr/>
        </p:nvSpPr>
        <p:spPr>
          <a:xfrm>
            <a:off x="8525507" y="1799318"/>
            <a:ext cx="2561920" cy="954107"/>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EMIT Financial</a:t>
            </a:r>
          </a:p>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 Upstream SAP</a:t>
            </a:r>
            <a:endParaRPr lang="en-US" sz="2800" dirty="0">
              <a:solidFill>
                <a:srgbClr val="2F528F"/>
              </a:solidFill>
            </a:endParaRPr>
          </a:p>
        </p:txBody>
      </p:sp>
      <p:pic>
        <p:nvPicPr>
          <p:cNvPr id="23" name="Picture 22">
            <a:extLst>
              <a:ext uri="{FF2B5EF4-FFF2-40B4-BE49-F238E27FC236}">
                <a16:creationId xmlns="" xmlns:a16="http://schemas.microsoft.com/office/drawing/2014/main" id="{2E5CDB88-FD38-4778-AD7C-FF0D09EA6801}"/>
              </a:ext>
            </a:extLst>
          </p:cNvPr>
          <p:cNvPicPr>
            <a:picLocks noChangeAspect="1"/>
          </p:cNvPicPr>
          <p:nvPr/>
        </p:nvPicPr>
        <p:blipFill rotWithShape="1">
          <a:blip r:embed="rId5"/>
          <a:srcRect t="8771" b="9529"/>
          <a:stretch/>
        </p:blipFill>
        <p:spPr>
          <a:xfrm>
            <a:off x="8525507" y="2657389"/>
            <a:ext cx="2695820" cy="2202462"/>
          </a:xfrm>
          <a:prstGeom prst="rect">
            <a:avLst/>
          </a:prstGeom>
        </p:spPr>
      </p:pic>
    </p:spTree>
    <p:extLst>
      <p:ext uri="{BB962C8B-B14F-4D97-AF65-F5344CB8AC3E}">
        <p14:creationId xmlns:p14="http://schemas.microsoft.com/office/powerpoint/2010/main" val="889467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pic>
        <p:nvPicPr>
          <p:cNvPr id="6" name="Picture 4" descr="Image result for global illustration">
            <a:extLst>
              <a:ext uri="{FF2B5EF4-FFF2-40B4-BE49-F238E27FC236}">
                <a16:creationId xmlns="" xmlns:a16="http://schemas.microsoft.com/office/drawing/2014/main" id="{F83AF7DD-034B-41FC-8DD4-11F6D0E633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748660" y="1917638"/>
            <a:ext cx="3087080" cy="3095679"/>
          </a:xfrm>
          <a:prstGeom prst="rect">
            <a:avLst/>
          </a:prstGeom>
          <a:noFill/>
        </p:spPr>
      </p:pic>
      <p:pic>
        <p:nvPicPr>
          <p:cNvPr id="7" name="Picture 6">
            <a:extLst>
              <a:ext uri="{FF2B5EF4-FFF2-40B4-BE49-F238E27FC236}">
                <a16:creationId xmlns="" xmlns:a16="http://schemas.microsoft.com/office/drawing/2014/main" id="{D8FBC26B-618B-47F3-8780-1AE4BB1C52DA}"/>
              </a:ext>
            </a:extLst>
          </p:cNvPr>
          <p:cNvPicPr>
            <a:picLocks noChangeAspect="1"/>
          </p:cNvPicPr>
          <p:nvPr/>
        </p:nvPicPr>
        <p:blipFill rotWithShape="1">
          <a:blip r:embed="rId5"/>
          <a:srcRect l="7922" t="8126" r="6772" b="18143"/>
          <a:stretch/>
        </p:blipFill>
        <p:spPr>
          <a:xfrm>
            <a:off x="205016" y="1204387"/>
            <a:ext cx="6105317" cy="5277020"/>
          </a:xfrm>
          <a:prstGeom prst="ellipse">
            <a:avLst/>
          </a:prstGeom>
        </p:spPr>
      </p:pic>
      <p:sp>
        <p:nvSpPr>
          <p:cNvPr id="8" name="Freeform: Shape 7">
            <a:extLst>
              <a:ext uri="{FF2B5EF4-FFF2-40B4-BE49-F238E27FC236}">
                <a16:creationId xmlns="" xmlns:a16="http://schemas.microsoft.com/office/drawing/2014/main" id="{4056C095-0A74-4E68-91BB-B18232F7A78D}"/>
              </a:ext>
            </a:extLst>
          </p:cNvPr>
          <p:cNvSpPr/>
          <p:nvPr/>
        </p:nvSpPr>
        <p:spPr>
          <a:xfrm>
            <a:off x="7485743" y="3189655"/>
            <a:ext cx="3612913" cy="650741"/>
          </a:xfrm>
          <a:custGeom>
            <a:avLst/>
            <a:gdLst>
              <a:gd name="connsiteX0" fmla="*/ 0 w 4699411"/>
              <a:gd name="connsiteY0" fmla="*/ 0 h 821803"/>
              <a:gd name="connsiteX1" fmla="*/ 81023 w 4699411"/>
              <a:gd name="connsiteY1" fmla="*/ 69449 h 821803"/>
              <a:gd name="connsiteX2" fmla="*/ 104173 w 4699411"/>
              <a:gd name="connsiteY2" fmla="*/ 104173 h 821803"/>
              <a:gd name="connsiteX3" fmla="*/ 150471 w 4699411"/>
              <a:gd name="connsiteY3" fmla="*/ 127322 h 821803"/>
              <a:gd name="connsiteX4" fmla="*/ 185195 w 4699411"/>
              <a:gd name="connsiteY4" fmla="*/ 162046 h 821803"/>
              <a:gd name="connsiteX5" fmla="*/ 243069 w 4699411"/>
              <a:gd name="connsiteY5" fmla="*/ 196770 h 821803"/>
              <a:gd name="connsiteX6" fmla="*/ 335666 w 4699411"/>
              <a:gd name="connsiteY6" fmla="*/ 266218 h 821803"/>
              <a:gd name="connsiteX7" fmla="*/ 381965 w 4699411"/>
              <a:gd name="connsiteY7" fmla="*/ 300942 h 821803"/>
              <a:gd name="connsiteX8" fmla="*/ 416689 w 4699411"/>
              <a:gd name="connsiteY8" fmla="*/ 324092 h 821803"/>
              <a:gd name="connsiteX9" fmla="*/ 462988 w 4699411"/>
              <a:gd name="connsiteY9" fmla="*/ 358816 h 821803"/>
              <a:gd name="connsiteX10" fmla="*/ 497712 w 4699411"/>
              <a:gd name="connsiteY10" fmla="*/ 393540 h 821803"/>
              <a:gd name="connsiteX11" fmla="*/ 578735 w 4699411"/>
              <a:gd name="connsiteY11" fmla="*/ 428264 h 821803"/>
              <a:gd name="connsiteX12" fmla="*/ 694481 w 4699411"/>
              <a:gd name="connsiteY12" fmla="*/ 486137 h 821803"/>
              <a:gd name="connsiteX13" fmla="*/ 775504 w 4699411"/>
              <a:gd name="connsiteY13" fmla="*/ 532436 h 821803"/>
              <a:gd name="connsiteX14" fmla="*/ 937550 w 4699411"/>
              <a:gd name="connsiteY14" fmla="*/ 578735 h 821803"/>
              <a:gd name="connsiteX15" fmla="*/ 1018573 w 4699411"/>
              <a:gd name="connsiteY15" fmla="*/ 613459 h 821803"/>
              <a:gd name="connsiteX16" fmla="*/ 1134319 w 4699411"/>
              <a:gd name="connsiteY16" fmla="*/ 648183 h 821803"/>
              <a:gd name="connsiteX17" fmla="*/ 1180618 w 4699411"/>
              <a:gd name="connsiteY17" fmla="*/ 671332 h 821803"/>
              <a:gd name="connsiteX18" fmla="*/ 1284790 w 4699411"/>
              <a:gd name="connsiteY18" fmla="*/ 694481 h 821803"/>
              <a:gd name="connsiteX19" fmla="*/ 1377388 w 4699411"/>
              <a:gd name="connsiteY19" fmla="*/ 717631 h 821803"/>
              <a:gd name="connsiteX20" fmla="*/ 1551008 w 4699411"/>
              <a:gd name="connsiteY20" fmla="*/ 763930 h 821803"/>
              <a:gd name="connsiteX21" fmla="*/ 1655180 w 4699411"/>
              <a:gd name="connsiteY21" fmla="*/ 775504 h 821803"/>
              <a:gd name="connsiteX22" fmla="*/ 1898249 w 4699411"/>
              <a:gd name="connsiteY22" fmla="*/ 810228 h 821803"/>
              <a:gd name="connsiteX23" fmla="*/ 2511707 w 4699411"/>
              <a:gd name="connsiteY23" fmla="*/ 821803 h 821803"/>
              <a:gd name="connsiteX24" fmla="*/ 3368233 w 4699411"/>
              <a:gd name="connsiteY24" fmla="*/ 810228 h 821803"/>
              <a:gd name="connsiteX25" fmla="*/ 3541854 w 4699411"/>
              <a:gd name="connsiteY25" fmla="*/ 787079 h 821803"/>
              <a:gd name="connsiteX26" fmla="*/ 3727049 w 4699411"/>
              <a:gd name="connsiteY26" fmla="*/ 763930 h 821803"/>
              <a:gd name="connsiteX27" fmla="*/ 3796497 w 4699411"/>
              <a:gd name="connsiteY27" fmla="*/ 740780 h 821803"/>
              <a:gd name="connsiteX28" fmla="*/ 3842795 w 4699411"/>
              <a:gd name="connsiteY28" fmla="*/ 729206 h 821803"/>
              <a:gd name="connsiteX29" fmla="*/ 3946968 w 4699411"/>
              <a:gd name="connsiteY29" fmla="*/ 694481 h 821803"/>
              <a:gd name="connsiteX30" fmla="*/ 3993266 w 4699411"/>
              <a:gd name="connsiteY30" fmla="*/ 682907 h 821803"/>
              <a:gd name="connsiteX31" fmla="*/ 4109013 w 4699411"/>
              <a:gd name="connsiteY31" fmla="*/ 648183 h 821803"/>
              <a:gd name="connsiteX32" fmla="*/ 4201611 w 4699411"/>
              <a:gd name="connsiteY32" fmla="*/ 613459 h 821803"/>
              <a:gd name="connsiteX33" fmla="*/ 4294208 w 4699411"/>
              <a:gd name="connsiteY33" fmla="*/ 567160 h 821803"/>
              <a:gd name="connsiteX34" fmla="*/ 4352081 w 4699411"/>
              <a:gd name="connsiteY34" fmla="*/ 544011 h 821803"/>
              <a:gd name="connsiteX35" fmla="*/ 4490978 w 4699411"/>
              <a:gd name="connsiteY35" fmla="*/ 474562 h 821803"/>
              <a:gd name="connsiteX36" fmla="*/ 4525702 w 4699411"/>
              <a:gd name="connsiteY36" fmla="*/ 439838 h 821803"/>
              <a:gd name="connsiteX37" fmla="*/ 4572000 w 4699411"/>
              <a:gd name="connsiteY37" fmla="*/ 405114 h 821803"/>
              <a:gd name="connsiteX38" fmla="*/ 4618299 w 4699411"/>
              <a:gd name="connsiteY38" fmla="*/ 335666 h 821803"/>
              <a:gd name="connsiteX39" fmla="*/ 4641449 w 4699411"/>
              <a:gd name="connsiteY39" fmla="*/ 300942 h 821803"/>
              <a:gd name="connsiteX40" fmla="*/ 4653023 w 4699411"/>
              <a:gd name="connsiteY40" fmla="*/ 266218 h 821803"/>
              <a:gd name="connsiteX41" fmla="*/ 4699322 w 4699411"/>
              <a:gd name="connsiteY41" fmla="*/ 173621 h 8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11" h="821803">
                <a:moveTo>
                  <a:pt x="0" y="0"/>
                </a:moveTo>
                <a:cubicBezTo>
                  <a:pt x="15320" y="12256"/>
                  <a:pt x="62967" y="46879"/>
                  <a:pt x="81023" y="69449"/>
                </a:cubicBezTo>
                <a:cubicBezTo>
                  <a:pt x="89713" y="80312"/>
                  <a:pt x="93486" y="95267"/>
                  <a:pt x="104173" y="104173"/>
                </a:cubicBezTo>
                <a:cubicBezTo>
                  <a:pt x="117428" y="115219"/>
                  <a:pt x="136431" y="117293"/>
                  <a:pt x="150471" y="127322"/>
                </a:cubicBezTo>
                <a:cubicBezTo>
                  <a:pt x="163791" y="136836"/>
                  <a:pt x="172100" y="152225"/>
                  <a:pt x="185195" y="162046"/>
                </a:cubicBezTo>
                <a:cubicBezTo>
                  <a:pt x="203193" y="175544"/>
                  <a:pt x="224572" y="183964"/>
                  <a:pt x="243069" y="196770"/>
                </a:cubicBezTo>
                <a:cubicBezTo>
                  <a:pt x="274791" y="218731"/>
                  <a:pt x="304800" y="243069"/>
                  <a:pt x="335666" y="266218"/>
                </a:cubicBezTo>
                <a:cubicBezTo>
                  <a:pt x="351099" y="277793"/>
                  <a:pt x="365914" y="290241"/>
                  <a:pt x="381965" y="300942"/>
                </a:cubicBezTo>
                <a:cubicBezTo>
                  <a:pt x="393540" y="308659"/>
                  <a:pt x="405369" y="316006"/>
                  <a:pt x="416689" y="324092"/>
                </a:cubicBezTo>
                <a:cubicBezTo>
                  <a:pt x="432387" y="335305"/>
                  <a:pt x="448341" y="346261"/>
                  <a:pt x="462988" y="358816"/>
                </a:cubicBezTo>
                <a:cubicBezTo>
                  <a:pt x="475416" y="369469"/>
                  <a:pt x="484392" y="384026"/>
                  <a:pt x="497712" y="393540"/>
                </a:cubicBezTo>
                <a:cubicBezTo>
                  <a:pt x="578840" y="451488"/>
                  <a:pt x="510730" y="390484"/>
                  <a:pt x="578735" y="428264"/>
                </a:cubicBezTo>
                <a:cubicBezTo>
                  <a:pt x="691486" y="490903"/>
                  <a:pt x="604001" y="463516"/>
                  <a:pt x="694481" y="486137"/>
                </a:cubicBezTo>
                <a:cubicBezTo>
                  <a:pt x="724188" y="505941"/>
                  <a:pt x="740794" y="519086"/>
                  <a:pt x="775504" y="532436"/>
                </a:cubicBezTo>
                <a:cubicBezTo>
                  <a:pt x="864218" y="566557"/>
                  <a:pt x="862124" y="563650"/>
                  <a:pt x="937550" y="578735"/>
                </a:cubicBezTo>
                <a:cubicBezTo>
                  <a:pt x="998582" y="619422"/>
                  <a:pt x="943830" y="588545"/>
                  <a:pt x="1018573" y="613459"/>
                </a:cubicBezTo>
                <a:cubicBezTo>
                  <a:pt x="1132782" y="651529"/>
                  <a:pt x="1020026" y="625324"/>
                  <a:pt x="1134319" y="648183"/>
                </a:cubicBezTo>
                <a:cubicBezTo>
                  <a:pt x="1149752" y="655899"/>
                  <a:pt x="1164462" y="665274"/>
                  <a:pt x="1180618" y="671332"/>
                </a:cubicBezTo>
                <a:cubicBezTo>
                  <a:pt x="1202017" y="679357"/>
                  <a:pt x="1265713" y="690079"/>
                  <a:pt x="1284790" y="694481"/>
                </a:cubicBezTo>
                <a:cubicBezTo>
                  <a:pt x="1315791" y="701635"/>
                  <a:pt x="1346646" y="709433"/>
                  <a:pt x="1377388" y="717631"/>
                </a:cubicBezTo>
                <a:cubicBezTo>
                  <a:pt x="1426302" y="730675"/>
                  <a:pt x="1502182" y="755314"/>
                  <a:pt x="1551008" y="763930"/>
                </a:cubicBezTo>
                <a:cubicBezTo>
                  <a:pt x="1585414" y="770002"/>
                  <a:pt x="1620456" y="771646"/>
                  <a:pt x="1655180" y="775504"/>
                </a:cubicBezTo>
                <a:cubicBezTo>
                  <a:pt x="1769446" y="813594"/>
                  <a:pt x="1724544" y="805119"/>
                  <a:pt x="1898249" y="810228"/>
                </a:cubicBezTo>
                <a:cubicBezTo>
                  <a:pt x="2102683" y="816241"/>
                  <a:pt x="2307221" y="817945"/>
                  <a:pt x="2511707" y="821803"/>
                </a:cubicBezTo>
                <a:lnTo>
                  <a:pt x="3368233" y="810228"/>
                </a:lnTo>
                <a:cubicBezTo>
                  <a:pt x="3441386" y="808465"/>
                  <a:pt x="3474448" y="796067"/>
                  <a:pt x="3541854" y="787079"/>
                </a:cubicBezTo>
                <a:cubicBezTo>
                  <a:pt x="3979894" y="728672"/>
                  <a:pt x="3371905" y="814662"/>
                  <a:pt x="3727049" y="763930"/>
                </a:cubicBezTo>
                <a:cubicBezTo>
                  <a:pt x="3750198" y="756213"/>
                  <a:pt x="3772824" y="746698"/>
                  <a:pt x="3796497" y="740780"/>
                </a:cubicBezTo>
                <a:cubicBezTo>
                  <a:pt x="3811930" y="736922"/>
                  <a:pt x="3827591" y="733884"/>
                  <a:pt x="3842795" y="729206"/>
                </a:cubicBezTo>
                <a:cubicBezTo>
                  <a:pt x="3877779" y="718442"/>
                  <a:pt x="3911458" y="703358"/>
                  <a:pt x="3946968" y="694481"/>
                </a:cubicBezTo>
                <a:cubicBezTo>
                  <a:pt x="3962401" y="690623"/>
                  <a:pt x="3978029" y="687478"/>
                  <a:pt x="3993266" y="682907"/>
                </a:cubicBezTo>
                <a:cubicBezTo>
                  <a:pt x="4134158" y="640639"/>
                  <a:pt x="4002303" y="674859"/>
                  <a:pt x="4109013" y="648183"/>
                </a:cubicBezTo>
                <a:cubicBezTo>
                  <a:pt x="4193205" y="592053"/>
                  <a:pt x="4083287" y="658968"/>
                  <a:pt x="4201611" y="613459"/>
                </a:cubicBezTo>
                <a:cubicBezTo>
                  <a:pt x="4233820" y="601071"/>
                  <a:pt x="4262167" y="579976"/>
                  <a:pt x="4294208" y="567160"/>
                </a:cubicBezTo>
                <a:cubicBezTo>
                  <a:pt x="4313499" y="559444"/>
                  <a:pt x="4332555" y="551111"/>
                  <a:pt x="4352081" y="544011"/>
                </a:cubicBezTo>
                <a:cubicBezTo>
                  <a:pt x="4411255" y="522493"/>
                  <a:pt x="4443036" y="522504"/>
                  <a:pt x="4490978" y="474562"/>
                </a:cubicBezTo>
                <a:cubicBezTo>
                  <a:pt x="4502553" y="462987"/>
                  <a:pt x="4513274" y="450491"/>
                  <a:pt x="4525702" y="439838"/>
                </a:cubicBezTo>
                <a:cubicBezTo>
                  <a:pt x="4540349" y="427284"/>
                  <a:pt x="4559184" y="419532"/>
                  <a:pt x="4572000" y="405114"/>
                </a:cubicBezTo>
                <a:cubicBezTo>
                  <a:pt x="4590484" y="384319"/>
                  <a:pt x="4602866" y="358815"/>
                  <a:pt x="4618299" y="335666"/>
                </a:cubicBezTo>
                <a:lnTo>
                  <a:pt x="4641449" y="300942"/>
                </a:lnTo>
                <a:cubicBezTo>
                  <a:pt x="4645307" y="289367"/>
                  <a:pt x="4647098" y="276883"/>
                  <a:pt x="4653023" y="266218"/>
                </a:cubicBezTo>
                <a:cubicBezTo>
                  <a:pt x="4703602" y="175175"/>
                  <a:pt x="4699322" y="228801"/>
                  <a:pt x="4699322" y="173621"/>
                </a:cubicBezTo>
              </a:path>
            </a:pathLst>
          </a:custGeom>
          <a:noFill/>
          <a:ln w="63500" cmpd="sng">
            <a:prstDash val="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9274F3E2-1CD6-448E-A245-C3EF4A661844}"/>
              </a:ext>
            </a:extLst>
          </p:cNvPr>
          <p:cNvSpPr/>
          <p:nvPr/>
        </p:nvSpPr>
        <p:spPr>
          <a:xfrm>
            <a:off x="8351568" y="2909561"/>
            <a:ext cx="1984839" cy="707886"/>
          </a:xfrm>
          <a:prstGeom prst="rect">
            <a:avLst/>
          </a:prstGeom>
        </p:spPr>
        <p:txBody>
          <a:bodyPr wrap="none">
            <a:spAutoFit/>
          </a:bodyPr>
          <a:lstStyle/>
          <a:p>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4 teams</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11" name="Rectangle 10">
            <a:extLst>
              <a:ext uri="{FF2B5EF4-FFF2-40B4-BE49-F238E27FC236}">
                <a16:creationId xmlns="" xmlns:a16="http://schemas.microsoft.com/office/drawing/2014/main" id="{1734CF53-0BE0-43A7-A70E-B2187AD32960}"/>
              </a:ext>
            </a:extLst>
          </p:cNvPr>
          <p:cNvSpPr/>
          <p:nvPr/>
        </p:nvSpPr>
        <p:spPr>
          <a:xfrm>
            <a:off x="370345" y="133200"/>
            <a:ext cx="8379217" cy="1015663"/>
          </a:xfrm>
          <a:prstGeom prst="rect">
            <a:avLst/>
          </a:prstGeom>
        </p:spPr>
        <p:txBody>
          <a:bodyPr wrap="none">
            <a:spAutoFit/>
          </a:bodyPr>
          <a:lstStyle/>
          <a:p>
            <a:r>
              <a:rPr lang="en-US" sz="6000" dirty="0">
                <a:solidFill>
                  <a:srgbClr val="2F528F"/>
                </a:solidFill>
                <a:effectLst>
                  <a:outerShdw blurRad="38100" dist="38100" dir="2700000" algn="tl">
                    <a:srgbClr val="000000">
                      <a:alpha val="43137"/>
                    </a:srgbClr>
                  </a:outerShdw>
                </a:effectLst>
                <a:latin typeface="Bahnschrift" panose="020B0502040204020203" pitchFamily="34" charset="0"/>
              </a:rPr>
              <a:t>Financial Upstream SAP</a:t>
            </a:r>
          </a:p>
        </p:txBody>
      </p:sp>
      <p:sp>
        <p:nvSpPr>
          <p:cNvPr id="12" name="Rectangle 11">
            <a:extLst>
              <a:ext uri="{FF2B5EF4-FFF2-40B4-BE49-F238E27FC236}">
                <a16:creationId xmlns="" xmlns:a16="http://schemas.microsoft.com/office/drawing/2014/main" id="{FADBF2E1-9BBC-4ACC-A33E-3AA005014A68}"/>
              </a:ext>
            </a:extLst>
          </p:cNvPr>
          <p:cNvSpPr/>
          <p:nvPr/>
        </p:nvSpPr>
        <p:spPr>
          <a:xfrm>
            <a:off x="4788299" y="1986105"/>
            <a:ext cx="2064989"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5" name="Freeform: Shape 14">
            <a:extLst>
              <a:ext uri="{FF2B5EF4-FFF2-40B4-BE49-F238E27FC236}">
                <a16:creationId xmlns="" xmlns:a16="http://schemas.microsoft.com/office/drawing/2014/main" id="{51C03783-7D6F-4B6B-BDFB-3EAD2FCEDE85}"/>
              </a:ext>
            </a:extLst>
          </p:cNvPr>
          <p:cNvSpPr/>
          <p:nvPr/>
        </p:nvSpPr>
        <p:spPr>
          <a:xfrm rot="1487485">
            <a:off x="5186306" y="2582695"/>
            <a:ext cx="1021568" cy="1755181"/>
          </a:xfrm>
          <a:custGeom>
            <a:avLst/>
            <a:gdLst>
              <a:gd name="connsiteX0" fmla="*/ 284086 w 719092"/>
              <a:gd name="connsiteY0" fmla="*/ 0 h 1359116"/>
              <a:gd name="connsiteX1" fmla="*/ 337352 w 719092"/>
              <a:gd name="connsiteY1" fmla="*/ 26633 h 1359116"/>
              <a:gd name="connsiteX2" fmla="*/ 372862 w 719092"/>
              <a:gd name="connsiteY2" fmla="*/ 53266 h 1359116"/>
              <a:gd name="connsiteX3" fmla="*/ 390618 w 719092"/>
              <a:gd name="connsiteY3" fmla="*/ 71021 h 1359116"/>
              <a:gd name="connsiteX4" fmla="*/ 426129 w 719092"/>
              <a:gd name="connsiteY4" fmla="*/ 88776 h 1359116"/>
              <a:gd name="connsiteX5" fmla="*/ 497150 w 719092"/>
              <a:gd name="connsiteY5" fmla="*/ 159798 h 1359116"/>
              <a:gd name="connsiteX6" fmla="*/ 523783 w 719092"/>
              <a:gd name="connsiteY6" fmla="*/ 186431 h 1359116"/>
              <a:gd name="connsiteX7" fmla="*/ 559294 w 719092"/>
              <a:gd name="connsiteY7" fmla="*/ 230819 h 1359116"/>
              <a:gd name="connsiteX8" fmla="*/ 585927 w 719092"/>
              <a:gd name="connsiteY8" fmla="*/ 284085 h 1359116"/>
              <a:gd name="connsiteX9" fmla="*/ 603682 w 719092"/>
              <a:gd name="connsiteY9" fmla="*/ 337351 h 1359116"/>
              <a:gd name="connsiteX10" fmla="*/ 621437 w 719092"/>
              <a:gd name="connsiteY10" fmla="*/ 372862 h 1359116"/>
              <a:gd name="connsiteX11" fmla="*/ 612560 w 719092"/>
              <a:gd name="connsiteY11" fmla="*/ 612559 h 1359116"/>
              <a:gd name="connsiteX12" fmla="*/ 577049 w 719092"/>
              <a:gd name="connsiteY12" fmla="*/ 665825 h 1359116"/>
              <a:gd name="connsiteX13" fmla="*/ 550416 w 719092"/>
              <a:gd name="connsiteY13" fmla="*/ 719091 h 1359116"/>
              <a:gd name="connsiteX14" fmla="*/ 497150 w 719092"/>
              <a:gd name="connsiteY14" fmla="*/ 745724 h 1359116"/>
              <a:gd name="connsiteX15" fmla="*/ 461639 w 719092"/>
              <a:gd name="connsiteY15" fmla="*/ 754602 h 1359116"/>
              <a:gd name="connsiteX16" fmla="*/ 435006 w 719092"/>
              <a:gd name="connsiteY16" fmla="*/ 772357 h 1359116"/>
              <a:gd name="connsiteX17" fmla="*/ 390618 w 719092"/>
              <a:gd name="connsiteY17" fmla="*/ 763479 h 1359116"/>
              <a:gd name="connsiteX18" fmla="*/ 301841 w 719092"/>
              <a:gd name="connsiteY18" fmla="*/ 736846 h 1359116"/>
              <a:gd name="connsiteX19" fmla="*/ 248575 w 719092"/>
              <a:gd name="connsiteY19" fmla="*/ 701336 h 1359116"/>
              <a:gd name="connsiteX20" fmla="*/ 230820 w 719092"/>
              <a:gd name="connsiteY20" fmla="*/ 639192 h 1359116"/>
              <a:gd name="connsiteX21" fmla="*/ 239697 w 719092"/>
              <a:gd name="connsiteY21" fmla="*/ 523782 h 1359116"/>
              <a:gd name="connsiteX22" fmla="*/ 257453 w 719092"/>
              <a:gd name="connsiteY22" fmla="*/ 497149 h 1359116"/>
              <a:gd name="connsiteX23" fmla="*/ 275208 w 719092"/>
              <a:gd name="connsiteY23" fmla="*/ 461639 h 1359116"/>
              <a:gd name="connsiteX24" fmla="*/ 337352 w 719092"/>
              <a:gd name="connsiteY24" fmla="*/ 435006 h 1359116"/>
              <a:gd name="connsiteX25" fmla="*/ 559294 w 719092"/>
              <a:gd name="connsiteY25" fmla="*/ 443883 h 1359116"/>
              <a:gd name="connsiteX26" fmla="*/ 585927 w 719092"/>
              <a:gd name="connsiteY26" fmla="*/ 461639 h 1359116"/>
              <a:gd name="connsiteX27" fmla="*/ 639193 w 719092"/>
              <a:gd name="connsiteY27" fmla="*/ 506027 h 1359116"/>
              <a:gd name="connsiteX28" fmla="*/ 665826 w 719092"/>
              <a:gd name="connsiteY28" fmla="*/ 568171 h 1359116"/>
              <a:gd name="connsiteX29" fmla="*/ 683581 w 719092"/>
              <a:gd name="connsiteY29" fmla="*/ 621437 h 1359116"/>
              <a:gd name="connsiteX30" fmla="*/ 692459 w 719092"/>
              <a:gd name="connsiteY30" fmla="*/ 648070 h 1359116"/>
              <a:gd name="connsiteX31" fmla="*/ 701336 w 719092"/>
              <a:gd name="connsiteY31" fmla="*/ 683580 h 1359116"/>
              <a:gd name="connsiteX32" fmla="*/ 719092 w 719092"/>
              <a:gd name="connsiteY32" fmla="*/ 710213 h 1359116"/>
              <a:gd name="connsiteX33" fmla="*/ 710214 w 719092"/>
              <a:gd name="connsiteY33" fmla="*/ 834501 h 1359116"/>
              <a:gd name="connsiteX34" fmla="*/ 683581 w 719092"/>
              <a:gd name="connsiteY34" fmla="*/ 914400 h 1359116"/>
              <a:gd name="connsiteX35" fmla="*/ 665826 w 719092"/>
              <a:gd name="connsiteY35" fmla="*/ 967666 h 1359116"/>
              <a:gd name="connsiteX36" fmla="*/ 656948 w 719092"/>
              <a:gd name="connsiteY36" fmla="*/ 994299 h 1359116"/>
              <a:gd name="connsiteX37" fmla="*/ 568171 w 719092"/>
              <a:gd name="connsiteY37" fmla="*/ 1100831 h 1359116"/>
              <a:gd name="connsiteX38" fmla="*/ 532661 w 719092"/>
              <a:gd name="connsiteY38" fmla="*/ 1118586 h 1359116"/>
              <a:gd name="connsiteX39" fmla="*/ 488272 w 719092"/>
              <a:gd name="connsiteY39" fmla="*/ 1162975 h 1359116"/>
              <a:gd name="connsiteX40" fmla="*/ 435006 w 719092"/>
              <a:gd name="connsiteY40" fmla="*/ 1198485 h 1359116"/>
              <a:gd name="connsiteX41" fmla="*/ 390618 w 719092"/>
              <a:gd name="connsiteY41" fmla="*/ 1233996 h 1359116"/>
              <a:gd name="connsiteX42" fmla="*/ 328474 w 719092"/>
              <a:gd name="connsiteY42" fmla="*/ 1260629 h 1359116"/>
              <a:gd name="connsiteX43" fmla="*/ 301841 w 719092"/>
              <a:gd name="connsiteY43" fmla="*/ 1278384 h 1359116"/>
              <a:gd name="connsiteX44" fmla="*/ 248575 w 719092"/>
              <a:gd name="connsiteY44" fmla="*/ 1296140 h 1359116"/>
              <a:gd name="connsiteX45" fmla="*/ 204187 w 719092"/>
              <a:gd name="connsiteY45" fmla="*/ 1313895 h 1359116"/>
              <a:gd name="connsiteX46" fmla="*/ 168676 w 719092"/>
              <a:gd name="connsiteY46" fmla="*/ 1331650 h 1359116"/>
              <a:gd name="connsiteX47" fmla="*/ 97655 w 719092"/>
              <a:gd name="connsiteY47" fmla="*/ 1349406 h 1359116"/>
              <a:gd name="connsiteX48" fmla="*/ 62144 w 719092"/>
              <a:gd name="connsiteY48" fmla="*/ 1358283 h 1359116"/>
              <a:gd name="connsiteX49" fmla="*/ 0 w 719092"/>
              <a:gd name="connsiteY49" fmla="*/ 1358283 h 135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19092" h="1359116">
                <a:moveTo>
                  <a:pt x="284086" y="0"/>
                </a:moveTo>
                <a:cubicBezTo>
                  <a:pt x="301841" y="8878"/>
                  <a:pt x="320330" y="16420"/>
                  <a:pt x="337352" y="26633"/>
                </a:cubicBezTo>
                <a:cubicBezTo>
                  <a:pt x="350039" y="34245"/>
                  <a:pt x="361495" y="43794"/>
                  <a:pt x="372862" y="53266"/>
                </a:cubicBezTo>
                <a:cubicBezTo>
                  <a:pt x="379292" y="58624"/>
                  <a:pt x="383654" y="66378"/>
                  <a:pt x="390618" y="71021"/>
                </a:cubicBezTo>
                <a:cubicBezTo>
                  <a:pt x="401630" y="78362"/>
                  <a:pt x="414292" y="82858"/>
                  <a:pt x="426129" y="88776"/>
                </a:cubicBezTo>
                <a:lnTo>
                  <a:pt x="497150" y="159798"/>
                </a:lnTo>
                <a:cubicBezTo>
                  <a:pt x="506028" y="168676"/>
                  <a:pt x="516819" y="175985"/>
                  <a:pt x="523783" y="186431"/>
                </a:cubicBezTo>
                <a:cubicBezTo>
                  <a:pt x="546181" y="220028"/>
                  <a:pt x="533993" y="205520"/>
                  <a:pt x="559294" y="230819"/>
                </a:cubicBezTo>
                <a:cubicBezTo>
                  <a:pt x="591665" y="327938"/>
                  <a:pt x="540040" y="180839"/>
                  <a:pt x="585927" y="284085"/>
                </a:cubicBezTo>
                <a:cubicBezTo>
                  <a:pt x="593528" y="301188"/>
                  <a:pt x="595312" y="320611"/>
                  <a:pt x="603682" y="337351"/>
                </a:cubicBezTo>
                <a:lnTo>
                  <a:pt x="621437" y="372862"/>
                </a:lnTo>
                <a:cubicBezTo>
                  <a:pt x="618478" y="452761"/>
                  <a:pt x="624537" y="533507"/>
                  <a:pt x="612560" y="612559"/>
                </a:cubicBezTo>
                <a:cubicBezTo>
                  <a:pt x="609363" y="633658"/>
                  <a:pt x="583797" y="645581"/>
                  <a:pt x="577049" y="665825"/>
                </a:cubicBezTo>
                <a:cubicBezTo>
                  <a:pt x="569829" y="687485"/>
                  <a:pt x="567625" y="701882"/>
                  <a:pt x="550416" y="719091"/>
                </a:cubicBezTo>
                <a:cubicBezTo>
                  <a:pt x="534854" y="734653"/>
                  <a:pt x="517366" y="739948"/>
                  <a:pt x="497150" y="745724"/>
                </a:cubicBezTo>
                <a:cubicBezTo>
                  <a:pt x="485418" y="749076"/>
                  <a:pt x="473476" y="751643"/>
                  <a:pt x="461639" y="754602"/>
                </a:cubicBezTo>
                <a:cubicBezTo>
                  <a:pt x="452761" y="760520"/>
                  <a:pt x="445593" y="771034"/>
                  <a:pt x="435006" y="772357"/>
                </a:cubicBezTo>
                <a:cubicBezTo>
                  <a:pt x="420033" y="774228"/>
                  <a:pt x="405348" y="766752"/>
                  <a:pt x="390618" y="763479"/>
                </a:cubicBezTo>
                <a:cubicBezTo>
                  <a:pt x="372004" y="759343"/>
                  <a:pt x="312912" y="744226"/>
                  <a:pt x="301841" y="736846"/>
                </a:cubicBezTo>
                <a:lnTo>
                  <a:pt x="248575" y="701336"/>
                </a:lnTo>
                <a:cubicBezTo>
                  <a:pt x="244387" y="688774"/>
                  <a:pt x="230820" y="650343"/>
                  <a:pt x="230820" y="639192"/>
                </a:cubicBezTo>
                <a:cubicBezTo>
                  <a:pt x="230820" y="600608"/>
                  <a:pt x="232586" y="561705"/>
                  <a:pt x="239697" y="523782"/>
                </a:cubicBezTo>
                <a:cubicBezTo>
                  <a:pt x="241663" y="513295"/>
                  <a:pt x="252159" y="506413"/>
                  <a:pt x="257453" y="497149"/>
                </a:cubicBezTo>
                <a:cubicBezTo>
                  <a:pt x="264019" y="485659"/>
                  <a:pt x="265850" y="470997"/>
                  <a:pt x="275208" y="461639"/>
                </a:cubicBezTo>
                <a:cubicBezTo>
                  <a:pt x="286180" y="450667"/>
                  <a:pt x="321433" y="440312"/>
                  <a:pt x="337352" y="435006"/>
                </a:cubicBezTo>
                <a:cubicBezTo>
                  <a:pt x="411333" y="437965"/>
                  <a:pt x="485676" y="435995"/>
                  <a:pt x="559294" y="443883"/>
                </a:cubicBezTo>
                <a:cubicBezTo>
                  <a:pt x="569903" y="445020"/>
                  <a:pt x="577730" y="454808"/>
                  <a:pt x="585927" y="461639"/>
                </a:cubicBezTo>
                <a:cubicBezTo>
                  <a:pt x="654274" y="518596"/>
                  <a:pt x="573075" y="461949"/>
                  <a:pt x="639193" y="506027"/>
                </a:cubicBezTo>
                <a:cubicBezTo>
                  <a:pt x="667763" y="591743"/>
                  <a:pt x="621953" y="458488"/>
                  <a:pt x="665826" y="568171"/>
                </a:cubicBezTo>
                <a:cubicBezTo>
                  <a:pt x="672777" y="585548"/>
                  <a:pt x="677663" y="603682"/>
                  <a:pt x="683581" y="621437"/>
                </a:cubicBezTo>
                <a:cubicBezTo>
                  <a:pt x="686540" y="630315"/>
                  <a:pt x="690189" y="638991"/>
                  <a:pt x="692459" y="648070"/>
                </a:cubicBezTo>
                <a:cubicBezTo>
                  <a:pt x="695418" y="659907"/>
                  <a:pt x="696530" y="672366"/>
                  <a:pt x="701336" y="683580"/>
                </a:cubicBezTo>
                <a:cubicBezTo>
                  <a:pt x="705539" y="693387"/>
                  <a:pt x="713173" y="701335"/>
                  <a:pt x="719092" y="710213"/>
                </a:cubicBezTo>
                <a:cubicBezTo>
                  <a:pt x="716133" y="751642"/>
                  <a:pt x="716375" y="793426"/>
                  <a:pt x="710214" y="834501"/>
                </a:cubicBezTo>
                <a:cubicBezTo>
                  <a:pt x="710213" y="834507"/>
                  <a:pt x="688021" y="901081"/>
                  <a:pt x="683581" y="914400"/>
                </a:cubicBezTo>
                <a:lnTo>
                  <a:pt x="665826" y="967666"/>
                </a:lnTo>
                <a:cubicBezTo>
                  <a:pt x="662867" y="976544"/>
                  <a:pt x="662139" y="986513"/>
                  <a:pt x="656948" y="994299"/>
                </a:cubicBezTo>
                <a:cubicBezTo>
                  <a:pt x="636554" y="1024889"/>
                  <a:pt x="602348" y="1083742"/>
                  <a:pt x="568171" y="1100831"/>
                </a:cubicBezTo>
                <a:lnTo>
                  <a:pt x="532661" y="1118586"/>
                </a:lnTo>
                <a:cubicBezTo>
                  <a:pt x="500108" y="1167413"/>
                  <a:pt x="532661" y="1125984"/>
                  <a:pt x="488272" y="1162975"/>
                </a:cubicBezTo>
                <a:cubicBezTo>
                  <a:pt x="443940" y="1199919"/>
                  <a:pt x="481809" y="1182885"/>
                  <a:pt x="435006" y="1198485"/>
                </a:cubicBezTo>
                <a:cubicBezTo>
                  <a:pt x="418490" y="1215001"/>
                  <a:pt x="413018" y="1222796"/>
                  <a:pt x="390618" y="1233996"/>
                </a:cubicBezTo>
                <a:cubicBezTo>
                  <a:pt x="291016" y="1283797"/>
                  <a:pt x="457794" y="1186734"/>
                  <a:pt x="328474" y="1260629"/>
                </a:cubicBezTo>
                <a:cubicBezTo>
                  <a:pt x="319210" y="1265922"/>
                  <a:pt x="311591" y="1274051"/>
                  <a:pt x="301841" y="1278384"/>
                </a:cubicBezTo>
                <a:cubicBezTo>
                  <a:pt x="284738" y="1285985"/>
                  <a:pt x="265952" y="1289189"/>
                  <a:pt x="248575" y="1296140"/>
                </a:cubicBezTo>
                <a:cubicBezTo>
                  <a:pt x="233779" y="1302058"/>
                  <a:pt x="218749" y="1307423"/>
                  <a:pt x="204187" y="1313895"/>
                </a:cubicBezTo>
                <a:cubicBezTo>
                  <a:pt x="192093" y="1319270"/>
                  <a:pt x="180840" y="1326437"/>
                  <a:pt x="168676" y="1331650"/>
                </a:cubicBezTo>
                <a:cubicBezTo>
                  <a:pt x="143049" y="1342633"/>
                  <a:pt x="126516" y="1342993"/>
                  <a:pt x="97655" y="1349406"/>
                </a:cubicBezTo>
                <a:cubicBezTo>
                  <a:pt x="85744" y="1352053"/>
                  <a:pt x="74295" y="1357178"/>
                  <a:pt x="62144" y="1358283"/>
                </a:cubicBezTo>
                <a:cubicBezTo>
                  <a:pt x="41514" y="1360158"/>
                  <a:pt x="20715" y="1358283"/>
                  <a:pt x="0" y="1358283"/>
                </a:cubicBezTo>
              </a:path>
            </a:pathLst>
          </a:custGeom>
          <a:noFill/>
          <a:ln w="444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 xmlns:a16="http://schemas.microsoft.com/office/drawing/2014/main" id="{28B76DD8-C854-4996-B853-E8A1CD1B1CBC}"/>
              </a:ext>
            </a:extLst>
          </p:cNvPr>
          <p:cNvSpPr/>
          <p:nvPr/>
        </p:nvSpPr>
        <p:spPr>
          <a:xfrm>
            <a:off x="2084917" y="5431253"/>
            <a:ext cx="23455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7" name="Rectangle 16">
            <a:extLst>
              <a:ext uri="{FF2B5EF4-FFF2-40B4-BE49-F238E27FC236}">
                <a16:creationId xmlns="" xmlns:a16="http://schemas.microsoft.com/office/drawing/2014/main" id="{BDA7BEFC-796F-44B8-B37E-80BD5E33D4BB}"/>
              </a:ext>
            </a:extLst>
          </p:cNvPr>
          <p:cNvSpPr/>
          <p:nvPr/>
        </p:nvSpPr>
        <p:spPr>
          <a:xfrm>
            <a:off x="831352" y="1811844"/>
            <a:ext cx="2159566"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Supernova</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8" name="Rectangle 17">
            <a:extLst>
              <a:ext uri="{FF2B5EF4-FFF2-40B4-BE49-F238E27FC236}">
                <a16:creationId xmlns="" xmlns:a16="http://schemas.microsoft.com/office/drawing/2014/main" id="{32038BE6-3DF5-461A-A3DA-9C101E004121}"/>
              </a:ext>
            </a:extLst>
          </p:cNvPr>
          <p:cNvSpPr/>
          <p:nvPr/>
        </p:nvSpPr>
        <p:spPr>
          <a:xfrm>
            <a:off x="1499804" y="1401330"/>
            <a:ext cx="14911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Polaris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3" name="Rectangle 12">
            <a:extLst>
              <a:ext uri="{FF2B5EF4-FFF2-40B4-BE49-F238E27FC236}">
                <a16:creationId xmlns="" xmlns:a16="http://schemas.microsoft.com/office/drawing/2014/main" id="{8F4F1174-1BCB-483F-815D-C226D6A251B4}"/>
              </a:ext>
            </a:extLst>
          </p:cNvPr>
          <p:cNvSpPr/>
          <p:nvPr/>
        </p:nvSpPr>
        <p:spPr>
          <a:xfrm>
            <a:off x="-8624" y="281595"/>
            <a:ext cx="132080" cy="78232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BF"/>
              </a:solidFill>
            </a:endParaRPr>
          </a:p>
        </p:txBody>
      </p:sp>
      <p:sp>
        <p:nvSpPr>
          <p:cNvPr id="2" name="Oval 1">
            <a:extLst>
              <a:ext uri="{FF2B5EF4-FFF2-40B4-BE49-F238E27FC236}">
                <a16:creationId xmlns="" xmlns:a16="http://schemas.microsoft.com/office/drawing/2014/main" id="{9DBC9647-5506-4C69-B720-FB928F645FCE}"/>
              </a:ext>
            </a:extLst>
          </p:cNvPr>
          <p:cNvSpPr/>
          <p:nvPr/>
        </p:nvSpPr>
        <p:spPr>
          <a:xfrm>
            <a:off x="4458284" y="3827365"/>
            <a:ext cx="370889" cy="370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 xmlns:a16="http://schemas.microsoft.com/office/drawing/2014/main" id="{E0FD6AE8-FD83-4F25-A3A7-2AA7160D460B}"/>
              </a:ext>
            </a:extLst>
          </p:cNvPr>
          <p:cNvSpPr/>
          <p:nvPr/>
        </p:nvSpPr>
        <p:spPr>
          <a:xfrm>
            <a:off x="1512635" y="4285733"/>
            <a:ext cx="370889" cy="3708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6">
            <a:extLst>
              <a:ext uri="{FF2B5EF4-FFF2-40B4-BE49-F238E27FC236}">
                <a16:creationId xmlns="" xmlns:a16="http://schemas.microsoft.com/office/drawing/2014/main" id="{9C64E51A-A6AB-4F4A-9CFB-30D2ED082929}"/>
              </a:ext>
            </a:extLst>
          </p:cNvPr>
          <p:cNvSpPr/>
          <p:nvPr/>
        </p:nvSpPr>
        <p:spPr>
          <a:xfrm rot="3242454">
            <a:off x="1742646" y="4818441"/>
            <a:ext cx="1407615" cy="280272"/>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47625">
            <a:solidFill>
              <a:srgbClr val="7030A0"/>
            </a:solidFill>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 xmlns:a16="http://schemas.microsoft.com/office/drawing/2014/main" id="{2BDBDE7D-0367-4497-9A81-B2371C4FED68}"/>
              </a:ext>
            </a:extLst>
          </p:cNvPr>
          <p:cNvSpPr/>
          <p:nvPr/>
        </p:nvSpPr>
        <p:spPr>
          <a:xfrm>
            <a:off x="952523" y="3215952"/>
            <a:ext cx="370889" cy="3708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16">
            <a:extLst>
              <a:ext uri="{FF2B5EF4-FFF2-40B4-BE49-F238E27FC236}">
                <a16:creationId xmlns="" xmlns:a16="http://schemas.microsoft.com/office/drawing/2014/main" id="{4CABE757-3164-415E-9BD9-F1BCE0CC9E2E}"/>
              </a:ext>
            </a:extLst>
          </p:cNvPr>
          <p:cNvSpPr/>
          <p:nvPr/>
        </p:nvSpPr>
        <p:spPr>
          <a:xfrm rot="8020659">
            <a:off x="1300855" y="2911835"/>
            <a:ext cx="1358538" cy="186356"/>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47625">
            <a:solidFill>
              <a:srgbClr val="C00000"/>
            </a:solidFill>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826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3FC"/>
        </a:solidFill>
        <a:effectLst/>
      </p:bgPr>
    </p:bg>
    <p:spTree>
      <p:nvGrpSpPr>
        <p:cNvPr id="1" name=""/>
        <p:cNvGrpSpPr/>
        <p:nvPr/>
      </p:nvGrpSpPr>
      <p:grpSpPr>
        <a:xfrm>
          <a:off x="0" y="0"/>
          <a:ext cx="0" cy="0"/>
          <a:chOff x="0" y="0"/>
          <a:chExt cx="0" cy="0"/>
        </a:xfrm>
      </p:grpSpPr>
      <p:pic>
        <p:nvPicPr>
          <p:cNvPr id="1030" name="Picture 6" descr="Image result for box vector">
            <a:extLst>
              <a:ext uri="{FF2B5EF4-FFF2-40B4-BE49-F238E27FC236}">
                <a16:creationId xmlns="" xmlns:a16="http://schemas.microsoft.com/office/drawing/2014/main"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673" y="3230500"/>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 xmlns:a16="http://schemas.microsoft.com/office/drawing/2014/main" id="{1C219FEE-68BB-4500-AC77-2E9DA6F0902A}"/>
              </a:ext>
            </a:extLst>
          </p:cNvPr>
          <p:cNvGrpSpPr/>
          <p:nvPr/>
        </p:nvGrpSpPr>
        <p:grpSpPr>
          <a:xfrm rot="11800530">
            <a:off x="5440890" y="3937720"/>
            <a:ext cx="1071347" cy="608767"/>
            <a:chOff x="6959600" y="4572841"/>
            <a:chExt cx="3535274" cy="2008834"/>
          </a:xfrm>
        </p:grpSpPr>
        <p:pic>
          <p:nvPicPr>
            <p:cNvPr id="73" name="Picture 4" descr="Related image">
              <a:extLst>
                <a:ext uri="{FF2B5EF4-FFF2-40B4-BE49-F238E27FC236}">
                  <a16:creationId xmlns="" xmlns:a16="http://schemas.microsoft.com/office/drawing/2014/main"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 xmlns:a16="http://schemas.microsoft.com/office/drawing/2014/main"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 xmlns:a16="http://schemas.microsoft.com/office/drawing/2014/main" id="{EFBE2B5F-9071-4EE0-B0CE-B8EAA21BCE32}"/>
              </a:ext>
            </a:extLst>
          </p:cNvPr>
          <p:cNvGrpSpPr/>
          <p:nvPr/>
        </p:nvGrpSpPr>
        <p:grpSpPr>
          <a:xfrm rot="7382293">
            <a:off x="4542289" y="3667620"/>
            <a:ext cx="1247865" cy="709069"/>
            <a:chOff x="6959600" y="4572841"/>
            <a:chExt cx="3535274" cy="2008834"/>
          </a:xfrm>
        </p:grpSpPr>
        <p:pic>
          <p:nvPicPr>
            <p:cNvPr id="70" name="Picture 4" descr="Related image">
              <a:extLst>
                <a:ext uri="{FF2B5EF4-FFF2-40B4-BE49-F238E27FC236}">
                  <a16:creationId xmlns="" xmlns:a16="http://schemas.microsoft.com/office/drawing/2014/main"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 xmlns:a16="http://schemas.microsoft.com/office/drawing/2014/main"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 xmlns:a16="http://schemas.microsoft.com/office/drawing/2014/main" id="{69187AC5-27E8-4A08-852A-C9C775E96E66}"/>
              </a:ext>
            </a:extLst>
          </p:cNvPr>
          <p:cNvGrpSpPr/>
          <p:nvPr/>
        </p:nvGrpSpPr>
        <p:grpSpPr>
          <a:xfrm>
            <a:off x="2475988" y="679759"/>
            <a:ext cx="1504462" cy="1315841"/>
            <a:chOff x="4871454" y="2452636"/>
            <a:chExt cx="2204720" cy="1928304"/>
          </a:xfrm>
        </p:grpSpPr>
        <p:sp>
          <p:nvSpPr>
            <p:cNvPr id="14" name="Oval 13">
              <a:extLst>
                <a:ext uri="{FF2B5EF4-FFF2-40B4-BE49-F238E27FC236}">
                  <a16:creationId xmlns="" xmlns:a16="http://schemas.microsoft.com/office/drawing/2014/main" id="{A51B866A-08B9-407D-BC7A-59B3EB86A203}"/>
                </a:ext>
              </a:extLst>
            </p:cNvPr>
            <p:cNvSpPr/>
            <p:nvPr/>
          </p:nvSpPr>
          <p:spPr>
            <a:xfrm>
              <a:off x="5321767" y="2554209"/>
              <a:ext cx="958296" cy="12395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Related image">
              <a:extLst>
                <a:ext uri="{FF2B5EF4-FFF2-40B4-BE49-F238E27FC236}">
                  <a16:creationId xmlns="" xmlns:a16="http://schemas.microsoft.com/office/drawing/2014/main" id="{9E881B51-C314-45C2-B585-562A25DE0E3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088" t="18945" r="65918" b="58125"/>
            <a:stretch/>
          </p:blipFill>
          <p:spPr bwMode="auto">
            <a:xfrm>
              <a:off x="5303074" y="2452636"/>
              <a:ext cx="1341481" cy="180997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 xmlns:a16="http://schemas.microsoft.com/office/drawing/2014/main" id="{D1C98E1F-F7FC-40F1-8094-7A24480D45B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2238" t="36347" r="59832" b="56033"/>
            <a:stretch/>
          </p:blipFill>
          <p:spPr bwMode="auto">
            <a:xfrm>
              <a:off x="4871454" y="3779490"/>
              <a:ext cx="2204720" cy="601450"/>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grpSp>
      <p:pic>
        <p:nvPicPr>
          <p:cNvPr id="26" name="Picture 25">
            <a:extLst>
              <a:ext uri="{FF2B5EF4-FFF2-40B4-BE49-F238E27FC236}">
                <a16:creationId xmlns="" xmlns:a16="http://schemas.microsoft.com/office/drawing/2014/main" id="{B94F823A-6EF4-4A23-94E2-F15639E097D8}"/>
              </a:ext>
            </a:extLst>
          </p:cNvPr>
          <p:cNvPicPr>
            <a:picLocks noChangeAspect="1"/>
          </p:cNvPicPr>
          <p:nvPr/>
        </p:nvPicPr>
        <p:blipFill rotWithShape="1">
          <a:blip r:embed="rId7">
            <a:extLst>
              <a:ext uri="{28A0092B-C50C-407E-A947-70E740481C1C}">
                <a14:useLocalDpi xmlns:a14="http://schemas.microsoft.com/office/drawing/2010/main" val="0"/>
              </a:ext>
            </a:extLst>
          </a:blip>
          <a:srcRect b="26563"/>
          <a:stretch/>
        </p:blipFill>
        <p:spPr>
          <a:xfrm>
            <a:off x="2776013" y="675978"/>
            <a:ext cx="915235" cy="980680"/>
          </a:xfrm>
          <a:prstGeom prst="rect">
            <a:avLst/>
          </a:prstGeom>
        </p:spPr>
      </p:pic>
      <p:sp>
        <p:nvSpPr>
          <p:cNvPr id="32" name="Rectangle: Rounded Corners 31">
            <a:extLst>
              <a:ext uri="{FF2B5EF4-FFF2-40B4-BE49-F238E27FC236}">
                <a16:creationId xmlns="" xmlns:a16="http://schemas.microsoft.com/office/drawing/2014/main" id="{93911D95-A12D-4937-A8D9-0C88DDB41AC2}"/>
              </a:ext>
            </a:extLst>
          </p:cNvPr>
          <p:cNvSpPr/>
          <p:nvPr/>
        </p:nvSpPr>
        <p:spPr>
          <a:xfrm rot="2318905">
            <a:off x="3866645" y="734271"/>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 xmlns:a16="http://schemas.microsoft.com/office/drawing/2014/main" id="{BB8424B3-EDBB-4D28-B762-6BE09B4ECCFA}"/>
              </a:ext>
            </a:extLst>
          </p:cNvPr>
          <p:cNvSpPr/>
          <p:nvPr/>
        </p:nvSpPr>
        <p:spPr>
          <a:xfrm rot="1497764">
            <a:off x="3619491" y="443283"/>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 xmlns:a16="http://schemas.microsoft.com/office/drawing/2014/main" id="{4B28BA31-C6AE-4AEE-8546-D6F944698960}"/>
              </a:ext>
            </a:extLst>
          </p:cNvPr>
          <p:cNvSpPr/>
          <p:nvPr/>
        </p:nvSpPr>
        <p:spPr>
          <a:xfrm>
            <a:off x="3190577" y="332214"/>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 xmlns:a16="http://schemas.microsoft.com/office/drawing/2014/main" id="{AD653535-71B2-47E1-8585-46B126031B26}"/>
              </a:ext>
            </a:extLst>
          </p:cNvPr>
          <p:cNvSpPr/>
          <p:nvPr/>
        </p:nvSpPr>
        <p:spPr>
          <a:xfrm rot="20271873">
            <a:off x="2804810" y="43397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 xmlns:a16="http://schemas.microsoft.com/office/drawing/2014/main" id="{F848AC1D-3BB6-4880-B609-085DDBE11C64}"/>
              </a:ext>
            </a:extLst>
          </p:cNvPr>
          <p:cNvSpPr/>
          <p:nvPr/>
        </p:nvSpPr>
        <p:spPr>
          <a:xfrm rot="19417461">
            <a:off x="2560860" y="65798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4" descr="Related image">
            <a:extLst>
              <a:ext uri="{FF2B5EF4-FFF2-40B4-BE49-F238E27FC236}">
                <a16:creationId xmlns="" xmlns:a16="http://schemas.microsoft.com/office/drawing/2014/main" id="{8ED1A1E9-E469-491A-88FE-017EE7EC3AF6}"/>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5471483" y="4226355"/>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Related image">
            <a:extLst>
              <a:ext uri="{FF2B5EF4-FFF2-40B4-BE49-F238E27FC236}">
                <a16:creationId xmlns="" xmlns:a16="http://schemas.microsoft.com/office/drawing/2014/main" id="{F8CB3A06-EA68-4CB1-AAFB-29D42AC9DC0E}"/>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4945787" y="4114176"/>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 xmlns:a16="http://schemas.microsoft.com/office/drawing/2014/main" id="{5EAC7CB7-5AC9-4CFF-BAAE-A5E4F128FBF5}"/>
              </a:ext>
            </a:extLst>
          </p:cNvPr>
          <p:cNvGrpSpPr/>
          <p:nvPr/>
        </p:nvGrpSpPr>
        <p:grpSpPr>
          <a:xfrm rot="1305713">
            <a:off x="4542289" y="4098793"/>
            <a:ext cx="1247865" cy="709069"/>
            <a:chOff x="6959600" y="4572841"/>
            <a:chExt cx="3535274" cy="2008834"/>
          </a:xfrm>
        </p:grpSpPr>
        <p:pic>
          <p:nvPicPr>
            <p:cNvPr id="88" name="Picture 4" descr="Related image">
              <a:extLst>
                <a:ext uri="{FF2B5EF4-FFF2-40B4-BE49-F238E27FC236}">
                  <a16:creationId xmlns="" xmlns:a16="http://schemas.microsoft.com/office/drawing/2014/main"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Rectangle 57">
            <a:extLst>
              <a:ext uri="{FF2B5EF4-FFF2-40B4-BE49-F238E27FC236}">
                <a16:creationId xmlns="" xmlns:a16="http://schemas.microsoft.com/office/drawing/2014/main" id="{D0F52CE4-C55F-4AED-BB7D-0A6884762766}"/>
              </a:ext>
            </a:extLst>
          </p:cNvPr>
          <p:cNvSpPr/>
          <p:nvPr/>
        </p:nvSpPr>
        <p:spPr>
          <a:xfrm rot="19715294">
            <a:off x="5563627" y="4636630"/>
            <a:ext cx="1499029" cy="369332"/>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Bahnschrift" panose="020B0502040204020203" pitchFamily="34" charset="0"/>
              </a:rPr>
              <a:t>IT Console</a:t>
            </a:r>
          </a:p>
        </p:txBody>
      </p:sp>
      <p:sp>
        <p:nvSpPr>
          <p:cNvPr id="90" name="Rectangle 89">
            <a:extLst>
              <a:ext uri="{FF2B5EF4-FFF2-40B4-BE49-F238E27FC236}">
                <a16:creationId xmlns="" xmlns:a16="http://schemas.microsoft.com/office/drawing/2014/main" id="{756334FF-5612-495D-981E-61287019B980}"/>
              </a:ext>
            </a:extLst>
          </p:cNvPr>
          <p:cNvSpPr/>
          <p:nvPr/>
        </p:nvSpPr>
        <p:spPr>
          <a:xfrm>
            <a:off x="9401779" y="413465"/>
            <a:ext cx="2064989"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Thotsakan</a:t>
            </a:r>
          </a:p>
        </p:txBody>
      </p:sp>
      <p:sp>
        <p:nvSpPr>
          <p:cNvPr id="91" name="Rectangle 90">
            <a:extLst>
              <a:ext uri="{FF2B5EF4-FFF2-40B4-BE49-F238E27FC236}">
                <a16:creationId xmlns="" xmlns:a16="http://schemas.microsoft.com/office/drawing/2014/main" id="{E54178A4-B8F8-4A61-9E63-6F782E931724}"/>
              </a:ext>
            </a:extLst>
          </p:cNvPr>
          <p:cNvSpPr/>
          <p:nvPr/>
        </p:nvSpPr>
        <p:spPr>
          <a:xfrm>
            <a:off x="9401779" y="1203918"/>
            <a:ext cx="23455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Scrumblers</a:t>
            </a:r>
          </a:p>
        </p:txBody>
      </p:sp>
      <p:sp>
        <p:nvSpPr>
          <p:cNvPr id="92" name="Rectangle 91">
            <a:extLst>
              <a:ext uri="{FF2B5EF4-FFF2-40B4-BE49-F238E27FC236}">
                <a16:creationId xmlns="" xmlns:a16="http://schemas.microsoft.com/office/drawing/2014/main" id="{6EC6CA97-21D7-438A-ABC7-E7F892830639}"/>
              </a:ext>
            </a:extLst>
          </p:cNvPr>
          <p:cNvSpPr/>
          <p:nvPr/>
        </p:nvSpPr>
        <p:spPr>
          <a:xfrm>
            <a:off x="9380587" y="2024561"/>
            <a:ext cx="2159566"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Supernova</a:t>
            </a:r>
          </a:p>
        </p:txBody>
      </p:sp>
      <p:sp>
        <p:nvSpPr>
          <p:cNvPr id="93" name="Rectangle 92">
            <a:extLst>
              <a:ext uri="{FF2B5EF4-FFF2-40B4-BE49-F238E27FC236}">
                <a16:creationId xmlns="" xmlns:a16="http://schemas.microsoft.com/office/drawing/2014/main" id="{982493E4-59AF-4488-90DC-246F5569EEE2}"/>
              </a:ext>
            </a:extLst>
          </p:cNvPr>
          <p:cNvSpPr/>
          <p:nvPr/>
        </p:nvSpPr>
        <p:spPr>
          <a:xfrm>
            <a:off x="9401779" y="2815014"/>
            <a:ext cx="14911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Polaris</a:t>
            </a:r>
          </a:p>
        </p:txBody>
      </p:sp>
      <p:sp>
        <p:nvSpPr>
          <p:cNvPr id="79" name="Freeform: Shape 78">
            <a:extLst>
              <a:ext uri="{FF2B5EF4-FFF2-40B4-BE49-F238E27FC236}">
                <a16:creationId xmlns="" xmlns:a16="http://schemas.microsoft.com/office/drawing/2014/main" id="{1BE6852F-DD1F-4406-803E-6EE7F3D2E694}"/>
              </a:ext>
            </a:extLst>
          </p:cNvPr>
          <p:cNvSpPr/>
          <p:nvPr/>
        </p:nvSpPr>
        <p:spPr>
          <a:xfrm rot="560961">
            <a:off x="1321482" y="1451242"/>
            <a:ext cx="1026160" cy="1819796"/>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7168093" y="3392545"/>
            <a:ext cx="939514" cy="2966594"/>
            <a:chOff x="7345124" y="3171048"/>
            <a:chExt cx="939514" cy="2966594"/>
          </a:xfrm>
        </p:grpSpPr>
        <p:pic>
          <p:nvPicPr>
            <p:cNvPr id="83" name="Picture 82">
              <a:extLst>
                <a:ext uri="{FF2B5EF4-FFF2-40B4-BE49-F238E27FC236}">
                  <a16:creationId xmlns="" xmlns:a16="http://schemas.microsoft.com/office/drawing/2014/main" id="{32EE7C7E-9B93-41E4-96C6-E7580CD0BED8}"/>
                </a:ext>
              </a:extLst>
            </p:cNvPr>
            <p:cNvPicPr>
              <a:picLocks noChangeAspect="1"/>
            </p:cNvPicPr>
            <p:nvPr/>
          </p:nvPicPr>
          <p:blipFill rotWithShape="1">
            <a:blip r:embed="rId10"/>
            <a:srcRect l="28702" t="11246" r="53260" b="7902"/>
            <a:stretch/>
          </p:blipFill>
          <p:spPr>
            <a:xfrm flipH="1">
              <a:off x="7345124" y="3171048"/>
              <a:ext cx="669660" cy="2966594"/>
            </a:xfrm>
            <a:prstGeom prst="rect">
              <a:avLst/>
            </a:prstGeom>
          </p:spPr>
        </p:pic>
        <p:grpSp>
          <p:nvGrpSpPr>
            <p:cNvPr id="43" name="Group 42">
              <a:extLst>
                <a:ext uri="{FF2B5EF4-FFF2-40B4-BE49-F238E27FC236}">
                  <a16:creationId xmlns="" xmlns:a16="http://schemas.microsoft.com/office/drawing/2014/main" id="{5EAC7CB7-5AC9-4CFF-BAAE-A5E4F128FBF5}"/>
                </a:ext>
              </a:extLst>
            </p:cNvPr>
            <p:cNvGrpSpPr/>
            <p:nvPr/>
          </p:nvGrpSpPr>
          <p:grpSpPr>
            <a:xfrm rot="1305713">
              <a:off x="7347244" y="4728483"/>
              <a:ext cx="937394" cy="501218"/>
              <a:chOff x="6959600" y="4572841"/>
              <a:chExt cx="3535274" cy="2008834"/>
            </a:xfrm>
          </p:grpSpPr>
          <p:pic>
            <p:nvPicPr>
              <p:cNvPr id="47" name="Picture 4" descr="Related image">
                <a:extLst>
                  <a:ext uri="{FF2B5EF4-FFF2-40B4-BE49-F238E27FC236}">
                    <a16:creationId xmlns="" xmlns:a16="http://schemas.microsoft.com/office/drawing/2014/main" id="{280CCBDA-39E7-4EC2-9A7A-6716AE9E1AC8}"/>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 xmlns:a16="http://schemas.microsoft.com/office/drawing/2014/main"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 name="Freeform 5"/>
          <p:cNvSpPr/>
          <p:nvPr/>
        </p:nvSpPr>
        <p:spPr>
          <a:xfrm>
            <a:off x="6193481" y="1192516"/>
            <a:ext cx="2876062" cy="1801925"/>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p:cNvSpPr/>
          <p:nvPr/>
        </p:nvSpPr>
        <p:spPr>
          <a:xfrm rot="4028271">
            <a:off x="3731882" y="1727395"/>
            <a:ext cx="2157695" cy="966578"/>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 xmlns:a16="http://schemas.microsoft.com/office/drawing/2014/main" id="{AF789DEA-ADEA-459F-96A3-D50EE8E5BB64}"/>
              </a:ext>
            </a:extLst>
          </p:cNvPr>
          <p:cNvGrpSpPr/>
          <p:nvPr/>
        </p:nvGrpSpPr>
        <p:grpSpPr>
          <a:xfrm>
            <a:off x="1170009" y="3553904"/>
            <a:ext cx="2581174" cy="2769844"/>
            <a:chOff x="1078328" y="3769133"/>
            <a:chExt cx="2581174" cy="2769844"/>
          </a:xfrm>
        </p:grpSpPr>
        <p:grpSp>
          <p:nvGrpSpPr>
            <p:cNvPr id="7" name="Group 6"/>
            <p:cNvGrpSpPr/>
            <p:nvPr/>
          </p:nvGrpSpPr>
          <p:grpSpPr>
            <a:xfrm>
              <a:off x="1078328" y="3769133"/>
              <a:ext cx="2581174" cy="2769844"/>
              <a:chOff x="1196637" y="3370554"/>
              <a:chExt cx="2581174" cy="2769844"/>
            </a:xfrm>
          </p:grpSpPr>
          <p:pic>
            <p:nvPicPr>
              <p:cNvPr id="53" name="Picture 52">
                <a:extLst>
                  <a:ext uri="{FF2B5EF4-FFF2-40B4-BE49-F238E27FC236}">
                    <a16:creationId xmlns="" xmlns:a16="http://schemas.microsoft.com/office/drawing/2014/main" id="{C1C477F4-C666-41B0-9486-FE617CEE8E11}"/>
                  </a:ext>
                </a:extLst>
              </p:cNvPr>
              <p:cNvPicPr>
                <a:picLocks noChangeAspect="1"/>
              </p:cNvPicPr>
              <p:nvPr/>
            </p:nvPicPr>
            <p:blipFill rotWithShape="1">
              <a:blip r:embed="rId10"/>
              <a:srcRect l="46321" t="11246" b="7902"/>
              <a:stretch/>
            </p:blipFill>
            <p:spPr>
              <a:xfrm>
                <a:off x="1938850" y="3370554"/>
                <a:ext cx="1838961" cy="2769844"/>
              </a:xfrm>
              <a:prstGeom prst="rect">
                <a:avLst/>
              </a:prstGeom>
            </p:spPr>
          </p:pic>
          <p:pic>
            <p:nvPicPr>
              <p:cNvPr id="84" name="Picture 83">
                <a:extLst>
                  <a:ext uri="{FF2B5EF4-FFF2-40B4-BE49-F238E27FC236}">
                    <a16:creationId xmlns="" xmlns:a16="http://schemas.microsoft.com/office/drawing/2014/main" id="{9ED03EA8-EBB3-4AD5-B0FB-3B48A63C3714}"/>
                  </a:ext>
                </a:extLst>
              </p:cNvPr>
              <p:cNvPicPr>
                <a:picLocks noChangeAspect="1"/>
              </p:cNvPicPr>
              <p:nvPr/>
            </p:nvPicPr>
            <p:blipFill rotWithShape="1">
              <a:blip r:embed="rId10"/>
              <a:srcRect l="6193" t="11246" r="69968" b="7902"/>
              <a:stretch/>
            </p:blipFill>
            <p:spPr>
              <a:xfrm>
                <a:off x="1196637" y="3370554"/>
                <a:ext cx="816678" cy="2769844"/>
              </a:xfrm>
              <a:prstGeom prst="rect">
                <a:avLst/>
              </a:prstGeom>
            </p:spPr>
          </p:pic>
        </p:grpSp>
        <p:sp>
          <p:nvSpPr>
            <p:cNvPr id="4" name="Oval 3">
              <a:extLst>
                <a:ext uri="{FF2B5EF4-FFF2-40B4-BE49-F238E27FC236}">
                  <a16:creationId xmlns="" xmlns:a16="http://schemas.microsoft.com/office/drawing/2014/main" id="{AF2F303D-56CA-4EBD-B678-B7EE7C2BBFC9}"/>
                </a:ext>
              </a:extLst>
            </p:cNvPr>
            <p:cNvSpPr/>
            <p:nvPr/>
          </p:nvSpPr>
          <p:spPr>
            <a:xfrm>
              <a:off x="1287780" y="4386007"/>
              <a:ext cx="203396" cy="109827"/>
            </a:xfrm>
            <a:prstGeom prst="ellipse">
              <a:avLst/>
            </a:prstGeom>
            <a:solidFill>
              <a:srgbClr val="FE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 xmlns:a16="http://schemas.microsoft.com/office/drawing/2014/main" id="{FD991288-78A0-431A-ADAF-5D5FB69E14E7}"/>
                </a:ext>
              </a:extLst>
            </p:cNvPr>
            <p:cNvSpPr/>
            <p:nvPr/>
          </p:nvSpPr>
          <p:spPr>
            <a:xfrm>
              <a:off x="2248607" y="4308675"/>
              <a:ext cx="203396" cy="109827"/>
            </a:xfrm>
            <a:prstGeom prst="ellipse">
              <a:avLst/>
            </a:prstGeom>
            <a:solidFill>
              <a:srgbClr val="D69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 xmlns:a16="http://schemas.microsoft.com/office/drawing/2014/main" id="{35D5A3CC-1773-4789-B6EF-C9B97819D0E7}"/>
                </a:ext>
              </a:extLst>
            </p:cNvPr>
            <p:cNvSpPr/>
            <p:nvPr/>
          </p:nvSpPr>
          <p:spPr>
            <a:xfrm>
              <a:off x="2981086" y="4440920"/>
              <a:ext cx="203396" cy="109827"/>
            </a:xfrm>
            <a:prstGeom prst="ellipse">
              <a:avLst/>
            </a:prstGeom>
            <a:solidFill>
              <a:srgbClr val="AE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1560374" y="3922704"/>
            <a:ext cx="1702163" cy="1085876"/>
            <a:chOff x="1690336" y="3530079"/>
            <a:chExt cx="1702163" cy="1085876"/>
          </a:xfrm>
        </p:grpSpPr>
        <p:grpSp>
          <p:nvGrpSpPr>
            <p:cNvPr id="46" name="Group 45">
              <a:extLst>
                <a:ext uri="{FF2B5EF4-FFF2-40B4-BE49-F238E27FC236}">
                  <a16:creationId xmlns="" xmlns:a16="http://schemas.microsoft.com/office/drawing/2014/main" id="{F2A35C5F-9884-4CF3-B233-BF02CD09E359}"/>
                </a:ext>
              </a:extLst>
            </p:cNvPr>
            <p:cNvGrpSpPr/>
            <p:nvPr/>
          </p:nvGrpSpPr>
          <p:grpSpPr>
            <a:xfrm rot="15917711">
              <a:off x="2874992" y="4098448"/>
              <a:ext cx="608449" cy="426565"/>
              <a:chOff x="6055206" y="495996"/>
              <a:chExt cx="6811029" cy="4775007"/>
            </a:xfrm>
          </p:grpSpPr>
          <p:sp>
            <p:nvSpPr>
              <p:cNvPr id="45" name="Rectangle 44">
                <a:extLst>
                  <a:ext uri="{FF2B5EF4-FFF2-40B4-BE49-F238E27FC236}">
                    <a16:creationId xmlns="" xmlns:a16="http://schemas.microsoft.com/office/drawing/2014/main" id="{1AAEDD58-B858-4A97-99D7-77431681455A}"/>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 xmlns:a16="http://schemas.microsoft.com/office/drawing/2014/main" id="{78E180B8-48F8-4B47-BF83-68E6E226E1DB}"/>
                  </a:ext>
                </a:extLst>
              </p:cNvPr>
              <p:cNvPicPr>
                <a:picLocks noChangeAspect="1"/>
              </p:cNvPicPr>
              <p:nvPr/>
            </p:nvPicPr>
            <p:blipFill rotWithShape="1">
              <a:blip r:embed="rId12">
                <a:clrChange>
                  <a:clrFrom>
                    <a:srgbClr val="FFFFFF"/>
                  </a:clrFrom>
                  <a:clrTo>
                    <a:srgbClr val="FFFFFF">
                      <a:alpha val="0"/>
                    </a:srgbClr>
                  </a:clrTo>
                </a:clrChange>
              </a:blip>
              <a:srcRect l="7325" b="33362"/>
              <a:stretch/>
            </p:blipFill>
            <p:spPr>
              <a:xfrm>
                <a:off x="6055206" y="495996"/>
                <a:ext cx="6811029" cy="4775007"/>
              </a:xfrm>
              <a:prstGeom prst="rect">
                <a:avLst/>
              </a:prstGeom>
            </p:spPr>
          </p:pic>
        </p:grpSp>
        <p:grpSp>
          <p:nvGrpSpPr>
            <p:cNvPr id="64" name="Group 63">
              <a:extLst>
                <a:ext uri="{FF2B5EF4-FFF2-40B4-BE49-F238E27FC236}">
                  <a16:creationId xmlns="" xmlns:a16="http://schemas.microsoft.com/office/drawing/2014/main" id="{C00FEB95-EAC5-4DB2-927E-7613F5BF6667}"/>
                </a:ext>
              </a:extLst>
            </p:cNvPr>
            <p:cNvGrpSpPr/>
            <p:nvPr/>
          </p:nvGrpSpPr>
          <p:grpSpPr>
            <a:xfrm rot="1305713">
              <a:off x="1690336" y="3530079"/>
              <a:ext cx="634363" cy="360462"/>
              <a:chOff x="6238276" y="3772402"/>
              <a:chExt cx="5236061" cy="2975266"/>
            </a:xfrm>
          </p:grpSpPr>
          <p:pic>
            <p:nvPicPr>
              <p:cNvPr id="65" name="Picture 4" descr="Related image">
                <a:extLst>
                  <a:ext uri="{FF2B5EF4-FFF2-40B4-BE49-F238E27FC236}">
                    <a16:creationId xmlns="" xmlns:a16="http://schemas.microsoft.com/office/drawing/2014/main" id="{1860E1C9-6494-4372-B7E2-D737ABDBD8BA}"/>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238276" y="3772402"/>
                <a:ext cx="5236061" cy="297526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 xmlns:a16="http://schemas.microsoft.com/office/drawing/2014/main" id="{6005E62B-30EB-4A6D-AE93-DC641C796769}"/>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6" name="Rectangle 85">
            <a:extLst>
              <a:ext uri="{FF2B5EF4-FFF2-40B4-BE49-F238E27FC236}">
                <a16:creationId xmlns="" xmlns:a16="http://schemas.microsoft.com/office/drawing/2014/main" id="{A9D3D83F-F9CC-4378-8956-0A8D49E7FCF0}"/>
              </a:ext>
            </a:extLst>
          </p:cNvPr>
          <p:cNvSpPr/>
          <p:nvPr/>
        </p:nvSpPr>
        <p:spPr>
          <a:xfrm>
            <a:off x="6640186" y="3077440"/>
            <a:ext cx="172547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Dispatcher</a:t>
            </a:r>
          </a:p>
        </p:txBody>
      </p:sp>
      <p:sp>
        <p:nvSpPr>
          <p:cNvPr id="85" name="Rectangle 84">
            <a:extLst>
              <a:ext uri="{FF2B5EF4-FFF2-40B4-BE49-F238E27FC236}">
                <a16:creationId xmlns="" xmlns:a16="http://schemas.microsoft.com/office/drawing/2014/main" id="{D86C6564-383D-44EF-9D39-98D02C48D583}"/>
              </a:ext>
            </a:extLst>
          </p:cNvPr>
          <p:cNvSpPr/>
          <p:nvPr/>
        </p:nvSpPr>
        <p:spPr>
          <a:xfrm>
            <a:off x="1960999" y="3123493"/>
            <a:ext cx="114010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Users</a:t>
            </a:r>
          </a:p>
        </p:txBody>
      </p:sp>
      <p:sp>
        <p:nvSpPr>
          <p:cNvPr id="10" name="TextBox 9"/>
          <p:cNvSpPr txBox="1"/>
          <p:nvPr/>
        </p:nvSpPr>
        <p:spPr>
          <a:xfrm rot="1161067">
            <a:off x="4915508" y="4492126"/>
            <a:ext cx="735458" cy="369332"/>
          </a:xfrm>
          <a:prstGeom prst="rect">
            <a:avLst/>
          </a:prstGeom>
          <a:noFill/>
        </p:spPr>
        <p:txBody>
          <a:bodyPr wrap="none" rtlCol="0">
            <a:spAutoFit/>
          </a:bodyPr>
          <a:lstStyle/>
          <a:p>
            <a:r>
              <a:rPr lang="en-US" dirty="0" smtClean="0"/>
              <a:t>Ticket</a:t>
            </a:r>
            <a:endParaRPr lang="en-US" dirty="0"/>
          </a:p>
        </p:txBody>
      </p:sp>
      <p:sp>
        <p:nvSpPr>
          <p:cNvPr id="17" name="Freeform 16"/>
          <p:cNvSpPr/>
          <p:nvPr/>
        </p:nvSpPr>
        <p:spPr>
          <a:xfrm>
            <a:off x="3099100" y="3853970"/>
            <a:ext cx="91477" cy="45719"/>
          </a:xfrm>
          <a:custGeom>
            <a:avLst/>
            <a:gdLst>
              <a:gd name="connsiteX0" fmla="*/ 0 w 189513"/>
              <a:gd name="connsiteY0" fmla="*/ 47450 h 56925"/>
              <a:gd name="connsiteX1" fmla="*/ 104232 w 189513"/>
              <a:gd name="connsiteY1" fmla="*/ 72 h 56925"/>
              <a:gd name="connsiteX2" fmla="*/ 189513 w 189513"/>
              <a:gd name="connsiteY2" fmla="*/ 56925 h 56925"/>
            </a:gdLst>
            <a:ahLst/>
            <a:cxnLst>
              <a:cxn ang="0">
                <a:pos x="connsiteX0" y="connsiteY0"/>
              </a:cxn>
              <a:cxn ang="0">
                <a:pos x="connsiteX1" y="connsiteY1"/>
              </a:cxn>
              <a:cxn ang="0">
                <a:pos x="connsiteX2" y="connsiteY2"/>
              </a:cxn>
            </a:cxnLst>
            <a:rect l="l" t="t" r="r" b="b"/>
            <a:pathLst>
              <a:path w="189513" h="56925">
                <a:moveTo>
                  <a:pt x="0" y="47450"/>
                </a:moveTo>
                <a:cubicBezTo>
                  <a:pt x="36323" y="22971"/>
                  <a:pt x="72647" y="-1507"/>
                  <a:pt x="104232" y="72"/>
                </a:cubicBezTo>
                <a:cubicBezTo>
                  <a:pt x="135817" y="1651"/>
                  <a:pt x="162665" y="29288"/>
                  <a:pt x="189513" y="5692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2364771" y="3718695"/>
            <a:ext cx="91477" cy="45719"/>
          </a:xfrm>
          <a:custGeom>
            <a:avLst/>
            <a:gdLst>
              <a:gd name="connsiteX0" fmla="*/ 0 w 189513"/>
              <a:gd name="connsiteY0" fmla="*/ 47450 h 56925"/>
              <a:gd name="connsiteX1" fmla="*/ 104232 w 189513"/>
              <a:gd name="connsiteY1" fmla="*/ 72 h 56925"/>
              <a:gd name="connsiteX2" fmla="*/ 189513 w 189513"/>
              <a:gd name="connsiteY2" fmla="*/ 56925 h 56925"/>
            </a:gdLst>
            <a:ahLst/>
            <a:cxnLst>
              <a:cxn ang="0">
                <a:pos x="connsiteX0" y="connsiteY0"/>
              </a:cxn>
              <a:cxn ang="0">
                <a:pos x="connsiteX1" y="connsiteY1"/>
              </a:cxn>
              <a:cxn ang="0">
                <a:pos x="connsiteX2" y="connsiteY2"/>
              </a:cxn>
            </a:cxnLst>
            <a:rect l="l" t="t" r="r" b="b"/>
            <a:pathLst>
              <a:path w="189513" h="56925">
                <a:moveTo>
                  <a:pt x="0" y="47450"/>
                </a:moveTo>
                <a:cubicBezTo>
                  <a:pt x="36323" y="22971"/>
                  <a:pt x="72647" y="-1507"/>
                  <a:pt x="104232" y="72"/>
                </a:cubicBezTo>
                <a:cubicBezTo>
                  <a:pt x="135817" y="1651"/>
                  <a:pt x="162665" y="29288"/>
                  <a:pt x="189513" y="5692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1400308" y="3791257"/>
            <a:ext cx="91477" cy="45719"/>
          </a:xfrm>
          <a:custGeom>
            <a:avLst/>
            <a:gdLst>
              <a:gd name="connsiteX0" fmla="*/ 0 w 189513"/>
              <a:gd name="connsiteY0" fmla="*/ 47450 h 56925"/>
              <a:gd name="connsiteX1" fmla="*/ 104232 w 189513"/>
              <a:gd name="connsiteY1" fmla="*/ 72 h 56925"/>
              <a:gd name="connsiteX2" fmla="*/ 189513 w 189513"/>
              <a:gd name="connsiteY2" fmla="*/ 56925 h 56925"/>
            </a:gdLst>
            <a:ahLst/>
            <a:cxnLst>
              <a:cxn ang="0">
                <a:pos x="connsiteX0" y="connsiteY0"/>
              </a:cxn>
              <a:cxn ang="0">
                <a:pos x="connsiteX1" y="connsiteY1"/>
              </a:cxn>
              <a:cxn ang="0">
                <a:pos x="connsiteX2" y="connsiteY2"/>
              </a:cxn>
            </a:cxnLst>
            <a:rect l="l" t="t" r="r" b="b"/>
            <a:pathLst>
              <a:path w="189513" h="56925">
                <a:moveTo>
                  <a:pt x="0" y="47450"/>
                </a:moveTo>
                <a:cubicBezTo>
                  <a:pt x="36323" y="22971"/>
                  <a:pt x="72647" y="-1507"/>
                  <a:pt x="104232" y="72"/>
                </a:cubicBezTo>
                <a:cubicBezTo>
                  <a:pt x="135817" y="1651"/>
                  <a:pt x="162665" y="29288"/>
                  <a:pt x="189513" y="56925"/>
                </a:cubicBez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6263291"/>
            <a:ext cx="12192000" cy="618565"/>
          </a:xfrm>
          <a:prstGeom prst="rect">
            <a:avLst/>
          </a:prstGeom>
          <a:solidFill>
            <a:srgbClr val="623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2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58" grpId="0"/>
      <p:bldP spid="90" grpId="0"/>
      <p:bldP spid="91" grpId="0"/>
      <p:bldP spid="92" grpId="0"/>
      <p:bldP spid="93" grpId="0"/>
      <p:bldP spid="79" grpId="0" animBg="1"/>
      <p:bldP spid="6" grpId="0" animBg="1"/>
      <p:bldP spid="51" grpId="0" animBg="1"/>
      <p:bldP spid="86" grpId="0"/>
      <p:bldP spid="85" grpId="0"/>
      <p:bldP spid="10" grpId="0"/>
      <p:bldP spid="17" grpId="0" animBg="1"/>
      <p:bldP spid="59" grpId="0" animBg="1"/>
      <p:bldP spid="6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5309</TotalTime>
  <Words>1651</Words>
  <Application>Microsoft Office PowerPoint</Application>
  <PresentationFormat>Widescreen</PresentationFormat>
  <Paragraphs>469</Paragraphs>
  <Slides>66</Slides>
  <Notes>32</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Bahnschrift</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Weeya Weerawatpruchya</dc:creator>
  <cp:lastModifiedBy>Weerawatpruchya, Weeya</cp:lastModifiedBy>
  <cp:revision>264</cp:revision>
  <dcterms:created xsi:type="dcterms:W3CDTF">2019-07-13T00:50:10Z</dcterms:created>
  <dcterms:modified xsi:type="dcterms:W3CDTF">2019-07-23T11:14:38Z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-459762281</vt:i4>
  </property>
  <property fmtid="{D5CDD505-2E9C-101B-9397-08002B2CF9AE}" pid="3" name="_NewReviewCycle">
    <vt:lpwstr/>
  </property>
  <property fmtid="{D5CDD505-2E9C-101B-9397-08002B2CF9AE}" pid="4" name="_EmailSubject">
    <vt:lpwstr>Presentation slide</vt:lpwstr>
  </property>
  <property fmtid="{D5CDD505-2E9C-101B-9397-08002B2CF9AE}" pid="5" name="_AuthorEmail">
    <vt:lpwstr>phanupong.rangsanseri@exxonmobil.com</vt:lpwstr>
  </property>
  <property fmtid="{D5CDD505-2E9C-101B-9397-08002B2CF9AE}" pid="6" name="_AuthorEmailDisplayName">
    <vt:lpwstr>Rangsanseri, Phanupong</vt:lpwstr>
  </property>
  <property fmtid="{D5CDD505-2E9C-101B-9397-08002B2CF9AE}" pid="7" name="_PreviousAdHocReviewCycleID">
    <vt:i4>2118505211</vt:i4>
  </property>
</Properties>
</file>